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1.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charts/chart2.xml" ContentType="application/vnd.openxmlformats-officedocument.drawingml.chart+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charts/chart3.xml" ContentType="application/vnd.openxmlformats-officedocument.drawingml.chart+xml"/>
  <Override PartName="/ppt/notesSlides/notesSlide22.xml" ContentType="application/vnd.openxmlformats-officedocument.presentationml.notesSlide+xml"/>
  <Override PartName="/ppt/slides/slide23.xml" ContentType="application/vnd.openxmlformats-officedocument.presentationml.slide+xml"/>
  <Override PartName="/ppt/slides/charts/chart4.xml" ContentType="application/vnd.openxmlformats-officedocument.drawingml.chart+xml"/>
  <Override PartName="/ppt/notesSlides/notesSlide23.xml" ContentType="application/vnd.openxmlformats-officedocument.presentationml.notesSlide+xml"/>
  <Override PartName="/ppt/slides/slide24.xml" ContentType="application/vnd.openxmlformats-officedocument.presentationml.slide+xml"/>
  <Override PartName="/ppt/slides/charts/chart5.xml" ContentType="application/vnd.openxmlformats-officedocument.drawingml.chart+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ecef6686590403c" /><Relationship Type="http://schemas.openxmlformats.org/officeDocument/2006/relationships/extended-properties" Target="/docProps/app.xml" Id="R93fc0e5f3e46498d" /><Relationship Type="http://schemas.openxmlformats.org/officeDocument/2006/relationships/officeDocument" Target="/ppt/presentation.xml" Id="R19d4e44cb5014b2b" /></Relationships>
</file>

<file path=ppt/presentation.xml><?xml version="1.0" encoding="utf-8"?>
<p:presentation xmlns:p="http://schemas.openxmlformats.org/presentationml/2006/main">
  <p:sldMasterIdLst>
    <p:sldMasterId xmlns:r="http://schemas.openxmlformats.org/officeDocument/2006/relationships" id="2147483648" r:id="R566174e32a3045a3"/>
  </p:sldMasterIdLst>
  <p:notesMasterIdLst>
    <p:notesMasterId xmlns:r="http://schemas.openxmlformats.org/officeDocument/2006/relationships" r:id="Rc1a7c77709bd45de"/>
  </p:notesMasterIdLst>
  <p:sldIdLst>
    <p:sldId xmlns:r="http://schemas.openxmlformats.org/officeDocument/2006/relationships" id="256" r:id="R1af600850e6e4eb2"/>
    <p:sldId xmlns:r="http://schemas.openxmlformats.org/officeDocument/2006/relationships" id="257" r:id="R833066ff4af34ce1"/>
    <p:sldId xmlns:r="http://schemas.openxmlformats.org/officeDocument/2006/relationships" id="258" r:id="R8666eaec6b8a4a85"/>
    <p:sldId xmlns:r="http://schemas.openxmlformats.org/officeDocument/2006/relationships" id="259" r:id="Redf40cfc7887423b"/>
    <p:sldId xmlns:r="http://schemas.openxmlformats.org/officeDocument/2006/relationships" id="260" r:id="Ra4b4471bcf5c4bf4"/>
    <p:sldId xmlns:r="http://schemas.openxmlformats.org/officeDocument/2006/relationships" id="261" r:id="R3d6482dfa5974a2c"/>
    <p:sldId xmlns:r="http://schemas.openxmlformats.org/officeDocument/2006/relationships" id="262" r:id="R4d93219ba51642dc"/>
    <p:sldId xmlns:r="http://schemas.openxmlformats.org/officeDocument/2006/relationships" id="263" r:id="Rcbfdf3c73de84ff0"/>
    <p:sldId xmlns:r="http://schemas.openxmlformats.org/officeDocument/2006/relationships" id="264" r:id="R01bd4849ac044406"/>
    <p:sldId xmlns:r="http://schemas.openxmlformats.org/officeDocument/2006/relationships" id="265" r:id="R0875695640a44f67"/>
    <p:sldId xmlns:r="http://schemas.openxmlformats.org/officeDocument/2006/relationships" id="266" r:id="R083df7a1a3734128"/>
    <p:sldId xmlns:r="http://schemas.openxmlformats.org/officeDocument/2006/relationships" id="267" r:id="Reaf10154c6ae4638"/>
    <p:sldId xmlns:r="http://schemas.openxmlformats.org/officeDocument/2006/relationships" id="268" r:id="R009b709e4ea340cf"/>
    <p:sldId xmlns:r="http://schemas.openxmlformats.org/officeDocument/2006/relationships" id="269" r:id="Rb08741a96b2a45dc"/>
    <p:sldId xmlns:r="http://schemas.openxmlformats.org/officeDocument/2006/relationships" id="270" r:id="R7fb11aae24414e0f"/>
    <p:sldId xmlns:r="http://schemas.openxmlformats.org/officeDocument/2006/relationships" id="271" r:id="R22b3f919bdd14bbb"/>
    <p:sldId xmlns:r="http://schemas.openxmlformats.org/officeDocument/2006/relationships" id="272" r:id="R1c6dd130b0bb40d9"/>
    <p:sldId xmlns:r="http://schemas.openxmlformats.org/officeDocument/2006/relationships" id="273" r:id="R05133970224f443c"/>
    <p:sldId xmlns:r="http://schemas.openxmlformats.org/officeDocument/2006/relationships" id="274" r:id="Ra2d22ece08004e55"/>
    <p:sldId xmlns:r="http://schemas.openxmlformats.org/officeDocument/2006/relationships" id="275" r:id="R40802736006642cc"/>
    <p:sldId xmlns:r="http://schemas.openxmlformats.org/officeDocument/2006/relationships" id="276" r:id="Rb7972b2fcd1b4f2e"/>
    <p:sldId xmlns:r="http://schemas.openxmlformats.org/officeDocument/2006/relationships" id="277" r:id="R8327cee22301440a"/>
    <p:sldId xmlns:r="http://schemas.openxmlformats.org/officeDocument/2006/relationships" id="278" r:id="R509aee35c56d4a37"/>
    <p:sldId xmlns:r="http://schemas.openxmlformats.org/officeDocument/2006/relationships" id="279" r:id="R7b45ec4cb56d4c9f"/>
    <p:sldId xmlns:r="http://schemas.openxmlformats.org/officeDocument/2006/relationships" id="280" r:id="Rd708fc983d404f31"/>
    <p:sldId xmlns:r="http://schemas.openxmlformats.org/officeDocument/2006/relationships" id="281" r:id="R28a9497982e84821"/>
    <p:sldId xmlns:r="http://schemas.openxmlformats.org/officeDocument/2006/relationships" id="282" r:id="R5d4d17a7cd20457f"/>
    <p:sldId xmlns:r="http://schemas.openxmlformats.org/officeDocument/2006/relationships" id="283" r:id="R3ddeb723fd4d44f3"/>
    <p:sldId xmlns:r="http://schemas.openxmlformats.org/officeDocument/2006/relationships" id="284" r:id="R5a1d1301cba54f65"/>
    <p:sldId xmlns:r="http://schemas.openxmlformats.org/officeDocument/2006/relationships" id="285" r:id="R7929c6433c744575"/>
    <p:sldId xmlns:r="http://schemas.openxmlformats.org/officeDocument/2006/relationships" id="286" r:id="R70905c44ee164310"/>
    <p:sldId xmlns:r="http://schemas.openxmlformats.org/officeDocument/2006/relationships" id="287" r:id="R333184c342194946"/>
    <p:sldId xmlns:r="http://schemas.openxmlformats.org/officeDocument/2006/relationships" id="288" r:id="R605e481ab7374e88"/>
    <p:sldId xmlns:r="http://schemas.openxmlformats.org/officeDocument/2006/relationships" id="289" r:id="Rd5b1a77aa6e54474"/>
    <p:sldId xmlns:r="http://schemas.openxmlformats.org/officeDocument/2006/relationships" id="290" r:id="Ree7d0e3b46df44bb"/>
    <p:sldId xmlns:r="http://schemas.openxmlformats.org/officeDocument/2006/relationships" id="291" r:id="R7c4f7d435cf74a7f"/>
    <p:sldId xmlns:r="http://schemas.openxmlformats.org/officeDocument/2006/relationships" id="292" r:id="R9376c4a2e83740c4"/>
    <p:sldId xmlns:r="http://schemas.openxmlformats.org/officeDocument/2006/relationships" id="293" r:id="R50223311121c49bd"/>
    <p:sldId xmlns:r="http://schemas.openxmlformats.org/officeDocument/2006/relationships" id="294" r:id="R5bebb17bb78147e8"/>
    <p:sldId xmlns:r="http://schemas.openxmlformats.org/officeDocument/2006/relationships" id="295" r:id="R787d236f06664a8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483c0a7680546ab" /><Relationship Type="http://schemas.openxmlformats.org/officeDocument/2006/relationships/slideMaster" Target="/ppt/slideMasters/slideMaster1.xml" Id="R566174e32a3045a3" /><Relationship Type="http://schemas.openxmlformats.org/officeDocument/2006/relationships/notesMaster" Target="/ppt/notesMasters/notesMaster1.xml" Id="Rc1a7c77709bd45de" /><Relationship Type="http://schemas.openxmlformats.org/officeDocument/2006/relationships/presProps" Target="/ppt/presProps.xml" Id="R92e2ad82336a4284" /><Relationship Type="http://schemas.openxmlformats.org/officeDocument/2006/relationships/tableStyles" Target="/ppt/tableStyles.xml" Id="Rb03627e0b1364ea9" /><Relationship Type="http://schemas.openxmlformats.org/officeDocument/2006/relationships/slide" Target="/ppt/slides/slide1.xml" Id="R1af600850e6e4eb2" /><Relationship Type="http://schemas.openxmlformats.org/officeDocument/2006/relationships/slide" Target="/ppt/slides/slide2.xml" Id="R833066ff4af34ce1" /><Relationship Type="http://schemas.openxmlformats.org/officeDocument/2006/relationships/slide" Target="/ppt/slides/slide3.xml" Id="R8666eaec6b8a4a85" /><Relationship Type="http://schemas.openxmlformats.org/officeDocument/2006/relationships/slide" Target="/ppt/slides/slide4.xml" Id="Redf40cfc7887423b" /><Relationship Type="http://schemas.openxmlformats.org/officeDocument/2006/relationships/slide" Target="/ppt/slides/slide5.xml" Id="Ra4b4471bcf5c4bf4" /><Relationship Type="http://schemas.openxmlformats.org/officeDocument/2006/relationships/slide" Target="/ppt/slides/slide6.xml" Id="R3d6482dfa5974a2c" /><Relationship Type="http://schemas.openxmlformats.org/officeDocument/2006/relationships/slide" Target="/ppt/slides/slide7.xml" Id="R4d93219ba51642dc" /><Relationship Type="http://schemas.openxmlformats.org/officeDocument/2006/relationships/slide" Target="/ppt/slides/slide8.xml" Id="Rcbfdf3c73de84ff0" /><Relationship Type="http://schemas.openxmlformats.org/officeDocument/2006/relationships/slide" Target="/ppt/slides/slide9.xml" Id="R01bd4849ac044406" /><Relationship Type="http://schemas.openxmlformats.org/officeDocument/2006/relationships/slide" Target="/ppt/slides/slide10.xml" Id="R0875695640a44f67" /><Relationship Type="http://schemas.openxmlformats.org/officeDocument/2006/relationships/slide" Target="/ppt/slides/slide11.xml" Id="R083df7a1a3734128" /><Relationship Type="http://schemas.openxmlformats.org/officeDocument/2006/relationships/slide" Target="/ppt/slides/slide12.xml" Id="Reaf10154c6ae4638" /><Relationship Type="http://schemas.openxmlformats.org/officeDocument/2006/relationships/slide" Target="/ppt/slides/slide13.xml" Id="R009b709e4ea340cf" /><Relationship Type="http://schemas.openxmlformats.org/officeDocument/2006/relationships/slide" Target="/ppt/slides/slide14.xml" Id="Rb08741a96b2a45dc" /><Relationship Type="http://schemas.openxmlformats.org/officeDocument/2006/relationships/slide" Target="/ppt/slides/slide15.xml" Id="R7fb11aae24414e0f" /><Relationship Type="http://schemas.openxmlformats.org/officeDocument/2006/relationships/slide" Target="/ppt/slides/slide16.xml" Id="R22b3f919bdd14bbb" /><Relationship Type="http://schemas.openxmlformats.org/officeDocument/2006/relationships/slide" Target="/ppt/slides/slide17.xml" Id="R1c6dd130b0bb40d9" /><Relationship Type="http://schemas.openxmlformats.org/officeDocument/2006/relationships/slide" Target="/ppt/slides/slide18.xml" Id="R05133970224f443c" /><Relationship Type="http://schemas.openxmlformats.org/officeDocument/2006/relationships/slide" Target="/ppt/slides/slide19.xml" Id="Ra2d22ece08004e55" /><Relationship Type="http://schemas.openxmlformats.org/officeDocument/2006/relationships/slide" Target="/ppt/slides/slide20.xml" Id="R40802736006642cc" /><Relationship Type="http://schemas.openxmlformats.org/officeDocument/2006/relationships/slide" Target="/ppt/slides/slide21.xml" Id="Rb7972b2fcd1b4f2e" /><Relationship Type="http://schemas.openxmlformats.org/officeDocument/2006/relationships/slide" Target="/ppt/slides/slide22.xml" Id="R8327cee22301440a" /><Relationship Type="http://schemas.openxmlformats.org/officeDocument/2006/relationships/slide" Target="/ppt/slides/slide23.xml" Id="R509aee35c56d4a37" /><Relationship Type="http://schemas.openxmlformats.org/officeDocument/2006/relationships/slide" Target="/ppt/slides/slide24.xml" Id="R7b45ec4cb56d4c9f" /><Relationship Type="http://schemas.openxmlformats.org/officeDocument/2006/relationships/slide" Target="/ppt/slides/slide25.xml" Id="Rd708fc983d404f31" /><Relationship Type="http://schemas.openxmlformats.org/officeDocument/2006/relationships/slide" Target="/ppt/slides/slide26.xml" Id="R28a9497982e84821" /><Relationship Type="http://schemas.openxmlformats.org/officeDocument/2006/relationships/slide" Target="/ppt/slides/slide27.xml" Id="R5d4d17a7cd20457f" /><Relationship Type="http://schemas.openxmlformats.org/officeDocument/2006/relationships/slide" Target="/ppt/slides/slide28.xml" Id="R3ddeb723fd4d44f3" /><Relationship Type="http://schemas.openxmlformats.org/officeDocument/2006/relationships/slide" Target="/ppt/slides/slide29.xml" Id="R5a1d1301cba54f65" /><Relationship Type="http://schemas.openxmlformats.org/officeDocument/2006/relationships/slide" Target="/ppt/slides/slide30.xml" Id="R7929c6433c744575" /><Relationship Type="http://schemas.openxmlformats.org/officeDocument/2006/relationships/slide" Target="/ppt/slides/slide31.xml" Id="R70905c44ee164310" /><Relationship Type="http://schemas.openxmlformats.org/officeDocument/2006/relationships/slide" Target="/ppt/slides/slide32.xml" Id="R333184c342194946" /><Relationship Type="http://schemas.openxmlformats.org/officeDocument/2006/relationships/slide" Target="/ppt/slides/slide33.xml" Id="R605e481ab7374e88" /><Relationship Type="http://schemas.openxmlformats.org/officeDocument/2006/relationships/slide" Target="/ppt/slides/slide34.xml" Id="Rd5b1a77aa6e54474" /><Relationship Type="http://schemas.openxmlformats.org/officeDocument/2006/relationships/slide" Target="/ppt/slides/slide35.xml" Id="Ree7d0e3b46df44bb" /><Relationship Type="http://schemas.openxmlformats.org/officeDocument/2006/relationships/slide" Target="/ppt/slides/slide36.xml" Id="R7c4f7d435cf74a7f" /><Relationship Type="http://schemas.openxmlformats.org/officeDocument/2006/relationships/slide" Target="/ppt/slides/slide37.xml" Id="R9376c4a2e83740c4" /><Relationship Type="http://schemas.openxmlformats.org/officeDocument/2006/relationships/slide" Target="/ppt/slides/slide38.xml" Id="R50223311121c49bd" /><Relationship Type="http://schemas.openxmlformats.org/officeDocument/2006/relationships/slide" Target="/ppt/slides/slide39.xml" Id="R5bebb17bb78147e8" /><Relationship Type="http://schemas.openxmlformats.org/officeDocument/2006/relationships/slide" Target="/ppt/slides/slide40.xml" Id="R787d236f06664a8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b330df85372406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a4921b544694277" /><Relationship Type="http://schemas.openxmlformats.org/officeDocument/2006/relationships/notesMaster" Target="/ppt/notesMasters/notesMaster1.xml" Id="R7d48e197d1a74672" /></Relationships>
</file>

<file path=ppt/notesSlides/_rels/notesSlide2.xml.rels>&#65279;<?xml version="1.0" encoding="utf-8"?><Relationships xmlns="http://schemas.openxmlformats.org/package/2006/relationships"><Relationship Type="http://schemas.openxmlformats.org/officeDocument/2006/relationships/slide" Target="/ppt/slides/slide2.xml" Id="Re8d39a081f934194" /><Relationship Type="http://schemas.openxmlformats.org/officeDocument/2006/relationships/notesMaster" Target="/ppt/notesMasters/notesMaster1.xml" Id="R95bb49194e524a3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4a75c65dd494ca7" /><Relationship Type="http://schemas.openxmlformats.org/officeDocument/2006/relationships/notesMaster" Target="/ppt/notesMasters/notesMaster1.xml" Id="Rb02a2059bc404d60" /></Relationships>
</file>

<file path=ppt/notesSlides/_rels/notesSlide4.xml.rels>&#65279;<?xml version="1.0" encoding="utf-8"?><Relationships xmlns="http://schemas.openxmlformats.org/package/2006/relationships"><Relationship Type="http://schemas.openxmlformats.org/officeDocument/2006/relationships/slide" Target="/ppt/slides/slide4.xml" Id="Redd2cfa63c094ca2" /><Relationship Type="http://schemas.openxmlformats.org/officeDocument/2006/relationships/notesMaster" Target="/ppt/notesMasters/notesMaster1.xml" Id="R41a76382eac64e9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cda3626382f4cbb" /><Relationship Type="http://schemas.openxmlformats.org/officeDocument/2006/relationships/notesMaster" Target="/ppt/notesMasters/notesMaster1.xml" Id="R7c08082675094ade" /></Relationships>
</file>

<file path=ppt/notesSlides/_rels/notesSlide6.xml.rels>&#65279;<?xml version="1.0" encoding="utf-8"?><Relationships xmlns="http://schemas.openxmlformats.org/package/2006/relationships"><Relationship Type="http://schemas.openxmlformats.org/officeDocument/2006/relationships/slide" Target="/ppt/slides/slide6.xml" Id="Re484cbf4eb2a4e3f" /><Relationship Type="http://schemas.openxmlformats.org/officeDocument/2006/relationships/notesMaster" Target="/ppt/notesMasters/notesMaster1.xml" Id="R1dc056cc85fe4d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d02ee54f0ae84741" /><Relationship Type="http://schemas.openxmlformats.org/officeDocument/2006/relationships/notesMaster" Target="/ppt/notesMasters/notesMaster1.xml" Id="R2f3688bf25eb4542" /></Relationships>
</file>

<file path=ppt/notesSlides/_rels/notesSlide8.xml.rels>&#65279;<?xml version="1.0" encoding="utf-8"?><Relationships xmlns="http://schemas.openxmlformats.org/package/2006/relationships"><Relationship Type="http://schemas.openxmlformats.org/officeDocument/2006/relationships/slide" Target="/ppt/slides/slide8.xml" Id="R0c529d00c83d4d65" /><Relationship Type="http://schemas.openxmlformats.org/officeDocument/2006/relationships/notesMaster" Target="/ppt/notesMasters/notesMaster1.xml" Id="Ra95262301b2348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be6d976904124200" /><Relationship Type="http://schemas.openxmlformats.org/officeDocument/2006/relationships/notesMaster" Target="/ppt/notesMasters/notesMaster1.xml" Id="Re5a2e4d08bdf4ce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530f1f546d543f0" /><Relationship Type="http://schemas.openxmlformats.org/officeDocument/2006/relationships/notesMaster" Target="/ppt/notesMasters/notesMaster1.xml" Id="R90ee6a818f58413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6a91d453c4a4f3e" /><Relationship Type="http://schemas.openxmlformats.org/officeDocument/2006/relationships/notesMaster" Target="/ppt/notesMasters/notesMaster1.xml" Id="R04f2109b63b74f4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9b218da2bae41a5" /><Relationship Type="http://schemas.openxmlformats.org/officeDocument/2006/relationships/notesMaster" Target="/ppt/notesMasters/notesMaster1.xml" Id="Re9a31319dbfb4ef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4ea9b8812947ff" /><Relationship Type="http://schemas.openxmlformats.org/officeDocument/2006/relationships/notesMaster" Target="/ppt/notesMasters/notesMaster1.xml" Id="Rc5a6b4bf2afe43f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34221c6268b4b73" /><Relationship Type="http://schemas.openxmlformats.org/officeDocument/2006/relationships/notesMaster" Target="/ppt/notesMasters/notesMaster1.xml" Id="Reab4466a9b334f7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506e20d502a44a9" /><Relationship Type="http://schemas.openxmlformats.org/officeDocument/2006/relationships/notesMaster" Target="/ppt/notesMasters/notesMaster1.xml" Id="R3e010d4ed7a742b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bb46b6a9f424ee8" /><Relationship Type="http://schemas.openxmlformats.org/officeDocument/2006/relationships/notesMaster" Target="/ppt/notesMasters/notesMaster1.xml" Id="Rf9ff513f4ce0427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5a34c3aafea4687" /><Relationship Type="http://schemas.openxmlformats.org/officeDocument/2006/relationships/notesMaster" Target="/ppt/notesMasters/notesMaster1.xml" Id="Rf9b76bcc96c048c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3860e131dcc4ac4" /><Relationship Type="http://schemas.openxmlformats.org/officeDocument/2006/relationships/notesMaster" Target="/ppt/notesMasters/notesMaster1.xml" Id="R9f221c5bc521407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0666792d426409f" /><Relationship Type="http://schemas.openxmlformats.org/officeDocument/2006/relationships/notesMaster" Target="/ppt/notesMasters/notesMaster1.xml" Id="R4b3f7fa4463a4a4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bed61c12d5945a0" /><Relationship Type="http://schemas.openxmlformats.org/officeDocument/2006/relationships/notesMaster" Target="/ppt/notesMasters/notesMaster1.xml" Id="Rc3784d804c41407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514e6fdcbc34dc4" /><Relationship Type="http://schemas.openxmlformats.org/officeDocument/2006/relationships/notesMaster" Target="/ppt/notesMasters/notesMaster1.xml" Id="R2967dcfc54a649b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3b55b777b8044e8" /><Relationship Type="http://schemas.openxmlformats.org/officeDocument/2006/relationships/notesMaster" Target="/ppt/notesMasters/notesMaster1.xml" Id="Rbf4fb1fcffb7451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bd13e75254448ad" /><Relationship Type="http://schemas.openxmlformats.org/officeDocument/2006/relationships/notesMaster" Target="/ppt/notesMasters/notesMaster1.xml" Id="R9e652fa1b24e448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0fe3cad616e4711" /><Relationship Type="http://schemas.openxmlformats.org/officeDocument/2006/relationships/notesMaster" Target="/ppt/notesMasters/notesMaster1.xml" Id="Rb64949de2e5d42a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82dffed48d04cd2" /><Relationship Type="http://schemas.openxmlformats.org/officeDocument/2006/relationships/notesMaster" Target="/ppt/notesMasters/notesMaster1.xml" Id="R6fbce3f6adfd46d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f06859fbc3843e7" /><Relationship Type="http://schemas.openxmlformats.org/officeDocument/2006/relationships/notesMaster" Target="/ppt/notesMasters/notesMaster1.xml" Id="Rd240f7801fe04eb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92277543516462a" /><Relationship Type="http://schemas.openxmlformats.org/officeDocument/2006/relationships/notesMaster" Target="/ppt/notesMasters/notesMaster1.xml" Id="Rbfcd9ade1fd845a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5e582136c8f49ef" /><Relationship Type="http://schemas.openxmlformats.org/officeDocument/2006/relationships/notesMaster" Target="/ppt/notesMasters/notesMaster1.xml" Id="R0291a7bb47c0446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c2bbe965004455c" /><Relationship Type="http://schemas.openxmlformats.org/officeDocument/2006/relationships/notesMaster" Target="/ppt/notesMasters/notesMaster1.xml" Id="R245c9f0de38d4ba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febabe61a754264" /><Relationship Type="http://schemas.openxmlformats.org/officeDocument/2006/relationships/notesMaster" Target="/ppt/notesMasters/notesMaster1.xml" Id="Rccfad1caa81144f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a3391d920e64a13" /><Relationship Type="http://schemas.openxmlformats.org/officeDocument/2006/relationships/notesMaster" Target="/ppt/notesMasters/notesMaster1.xml" Id="R6c1371060618499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cac862fb72a4368" /><Relationship Type="http://schemas.openxmlformats.org/officeDocument/2006/relationships/notesMaster" Target="/ppt/notesMasters/notesMaster1.xml" Id="Rc25a56c19ac5499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d804a2e39924cac" /><Relationship Type="http://schemas.openxmlformats.org/officeDocument/2006/relationships/notesMaster" Target="/ppt/notesMasters/notesMaster1.xml" Id="R541537f82ccb4be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b2f0738f6f04e59" /><Relationship Type="http://schemas.openxmlformats.org/officeDocument/2006/relationships/notesMaster" Target="/ppt/notesMasters/notesMaster1.xml" Id="Rae1cef9ab2754ad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ec38d31252b4951" /><Relationship Type="http://schemas.openxmlformats.org/officeDocument/2006/relationships/notesMaster" Target="/ppt/notesMasters/notesMaster1.xml" Id="Rb6264872311144c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324fa756cdd47dd" /><Relationship Type="http://schemas.openxmlformats.org/officeDocument/2006/relationships/notesMaster" Target="/ppt/notesMasters/notesMaster1.xml" Id="R4a4ed68c96154da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b8658685e594c7b" /><Relationship Type="http://schemas.openxmlformats.org/officeDocument/2006/relationships/notesMaster" Target="/ppt/notesMasters/notesMaster1.xml" Id="R30eff3a1c86a4f1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6e38a5959b0473b" /><Relationship Type="http://schemas.openxmlformats.org/officeDocument/2006/relationships/notesMaster" Target="/ppt/notesMasters/notesMaster1.xml" Id="Rcb275bb5f61a4f8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1c2738d49894b98" /><Relationship Type="http://schemas.openxmlformats.org/officeDocument/2006/relationships/notesMaster" Target="/ppt/notesMasters/notesMaster1.xml" Id="R3f1565698ed24c9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e1257f4c0074eac" /><Relationship Type="http://schemas.openxmlformats.org/officeDocument/2006/relationships/notesMaster" Target="/ppt/notesMasters/notesMaster1.xml" Id="R9323d083625340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این مقاله چهار دهه پژوهش بهزیستی مصرف‌کننده را مرور می‌کند. مسئله اصلی آن پراکندگی تعریف‌ها و سنجه‌هاست. ارائه را با معنای بهزیستی و کاربرد آن در بازار آغاز می‌کنیم، سپس مسیر انتخاب ۱۷۰ مقاله را باز می‌کنیم و در پایان، استحکام ادعاها و مدل یکپارچه را می‌سنجیم. کاربردهای بازار در این ارائه پیشنهاد تحلیلی‌اند و از یافته‌های مرور جدا می‌مانند.</a:t>
            </a:r>
          </a:p>
          <a:p xmlns:a="http://schemas.openxmlformats.org/drawingml/2006/main">
            <a:r>
              <a:t/>
            </a:r>
          </a:p>
          <a:p xmlns:a="http://schemas.openxmlformats.org/drawingml/2006/main">
            <a:r>
              <a:t>در ادامه، مسئله: فروش بیشتر، زندگی بهتر؟ را بررسی می‌کنیم.</a:t>
            </a:r>
          </a:p>
          <a:p xmlns:a="http://schemas.openxmlformats.org/drawingml/2006/main">
            <a:r>
              <a:t/>
            </a:r>
          </a:p>
          <a:p xmlns:a="http://schemas.openxmlformats.org/drawingml/2006/main">
            <a:r>
              <a:t>متن کامل نکته‌های اسلاید:</a:t>
            </a:r>
          </a:p>
          <a:p xmlns:a="http://schemas.openxmlformats.org/drawingml/2006/main">
            <a:r>
              <a:t>مرور ۱۷۰ مقاله از ۱۹۸۱ تا ۲۰۲۵</a:t>
            </a:r>
          </a:p>
          <a:p xmlns:a="http://schemas.openxmlformats.org/drawingml/2006/main">
            <a:r>
              <a:t>اولویت: معناگرایی و تطبیق بازار</a:t>
            </a:r>
          </a:p>
          <a:p xmlns:a="http://schemas.openxmlformats.org/drawingml/2006/main">
            <a:r>
              <a:t>تحلیل علمی، ممیزی شواهد و دستورکار آزمون</a:t>
            </a:r>
          </a:p>
          <a:p xmlns:a="http://schemas.openxmlformats.org/drawingml/2006/main">
            <a:r>
              <a:t/>
            </a:r>
          </a:p>
          <a:p xmlns:a="http://schemas.openxmlformats.org/drawingml/2006/main">
            <a:r>
              <a:t>پشتوانه: https://doi.org/10.1016/j.actpsy.2025.105662، ص. 1</a:t>
            </a:r>
          </a:p>
          <a:p xmlns:a="http://schemas.openxmlformats.org/drawingml/2006/main">
            <a:r>
              <a:t>عکس زمینه‌ای: Andreas Gücklhorn / Unsplash https://unsplash.com/photos/mawU2PoJWfU</a:t>
            </a:r>
          </a:p>
          <a:p xmlns:a="http://schemas.openxmlformats.org/drawingml/2006/main">
            <a:r>
              <a:t>آندریاس گوکل‌هورن / آن‌اسپلش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پرسش مقاله این است که مصرف چه اثری بر زندگی انسان دارد. رضایت در لحظه خرید می‌تواند با هزینه نگهداری، فشار مالی یا پیامدهای منفی اجتماعی همراه شود. بنابراین برای ارزیابی یک محصول باید کل تجربه مصرف و شرایط واقعی زندگی را دید. این تفکیک اجازه می‌دهد موفقیت بازاریابی را در کنار پیامدهای آن برای مصرف‌کننده بررسی کنیم.</a:t>
            </a:r>
          </a:p>
          <a:p xmlns:a="http://schemas.openxmlformats.org/drawingml/2006/main">
            <a:r>
              <a:t/>
            </a:r>
          </a:p>
          <a:p xmlns:a="http://schemas.openxmlformats.org/drawingml/2006/main">
            <a:r>
              <a:t>در ادامه، لذت‌جویی و معناگرایی را بررسی می‌کنیم.</a:t>
            </a:r>
          </a:p>
          <a:p xmlns:a="http://schemas.openxmlformats.org/drawingml/2006/main">
            <a:r>
              <a:t/>
            </a:r>
          </a:p>
          <a:p xmlns:a="http://schemas.openxmlformats.org/drawingml/2006/main">
            <a:r>
              <a:t>متن کامل نکته‌های اسلاید:</a:t>
            </a:r>
          </a:p>
          <a:p xmlns:a="http://schemas.openxmlformats.org/drawingml/2006/main">
            <a:r>
              <a:t>رضایت از خرید فقط یک بخش از بهزیستی است.</a:t>
            </a:r>
          </a:p>
          <a:p xmlns:a="http://schemas.openxmlformats.org/drawingml/2006/main">
            <a:r>
              <a:t>پیامدهای مالی و اجتماعی در طول زمان اهمیت دارند.</a:t>
            </a:r>
          </a:p>
          <a:p xmlns:a="http://schemas.openxmlformats.org/drawingml/2006/main">
            <a:r>
              <a:t>واحد ارزیابی باید فراتر از لحظه معامله باشد.</a:t>
            </a:r>
          </a:p>
          <a:p xmlns:a="http://schemas.openxmlformats.org/drawingml/2006/main">
            <a:r>
              <a:t/>
            </a:r>
          </a:p>
          <a:p xmlns:a="http://schemas.openxmlformats.org/drawingml/2006/main">
            <a:r>
              <a:t>پشتوانه: https://doi.org/10.1016/j.actpsy.2025.105662، ص. 1–2</a:t>
            </a:r>
          </a:p>
          <a:p xmlns:a="http://schemas.openxmlformats.org/drawingml/2006/main">
            <a:r>
              <a:t>عکس زمینه‌ای: Hipcamp / Sacred Hollow, contextual nature image https://www.hipcamp.com/en-US/land/new-york-sacred-hollow-in-heart-of-hudson-1xmhy2od</a:t>
            </a:r>
          </a:p>
          <a:p xmlns:a="http://schemas.openxmlformats.org/drawingml/2006/main">
            <a:r>
              <a:t>هیپ‌کمپ / تصویر طبیعت سیکرد هالو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بهزیستی لذت‌جویانه با احساس خوشایند و لذت ارتباط دارد. بهزیستی شکوفایی‌محور به رشد، هدف و تحقق ظرفیت‌های فرد مربوط می‌شود. مقاله این دو را در بهزیستی فردی جای می‌دهد. نباید هر تجربه خوشایند را معنادار فرض کنیم یا معنا را مساوی ریاضت بدانیم. مرز مفهومی را حفظ می‌کنیم و برای هر بعد سنجه جداگانه در نظر می‌گیریم.</a:t>
            </a:r>
          </a:p>
          <a:p xmlns:a="http://schemas.openxmlformats.org/drawingml/2006/main">
            <a:r>
              <a:t/>
            </a:r>
          </a:p>
          <a:p xmlns:a="http://schemas.openxmlformats.org/drawingml/2006/main">
            <a:r>
              <a:t>در ادامه، معنا در تجربه مصرف شکل می‌گیرد را بررسی می‌کنیم.</a:t>
            </a:r>
          </a:p>
          <a:p xmlns:a="http://schemas.openxmlformats.org/drawingml/2006/main">
            <a:r>
              <a:t/>
            </a:r>
          </a:p>
          <a:p xmlns:a="http://schemas.openxmlformats.org/drawingml/2006/main">
            <a:r>
              <a:t>متن کامل نکته‌های اسلاید:</a:t>
            </a:r>
          </a:p>
          <a:p xmlns:a="http://schemas.openxmlformats.org/drawingml/2006/main">
            <a:r>
              <a:t>لذت‌جویی: تجربه خوشایند و کاهش رنج</a:t>
            </a:r>
          </a:p>
          <a:p xmlns:a="http://schemas.openxmlformats.org/drawingml/2006/main">
            <a:r>
              <a:t>معناگرایی: رشد، هدف و تحقق ظرفیت‌ها</a:t>
            </a:r>
          </a:p>
          <a:p xmlns:a="http://schemas.openxmlformats.org/drawingml/2006/main">
            <a:r>
              <a:t>دو افق متمایز که می‌توانند مکمل باشند.</a:t>
            </a:r>
          </a:p>
          <a:p xmlns:a="http://schemas.openxmlformats.org/drawingml/2006/main">
            <a:r>
              <a:t/>
            </a:r>
          </a:p>
          <a:p xmlns:a="http://schemas.openxmlformats.org/drawingml/2006/main">
            <a:r>
              <a:t>پشتوانه: https://doi.org/10.1016/j.actpsy.2025.105662، ص. 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نظریه خودتعیین‌گری توضیح می‌دهد چگونه مصرف می‌تواند به تجربه معنادار تبدیل شود. اختیار به انتخاب بدون فشار، شایستگی به احساس توانایی و ارتباط به پیوند با دیگران اشاره دارد. این سه نیاز، سازوکار پیشنهادی‌اند. صرف افزودن واژه معنا به تبلیغ، آن‌ها را تأمین نمی‌کند. باید ببینیم محصول یا خدمت در زندگی روزانه واقعاً چه تجربه‌ای ایجاد می‌کند.</a:t>
            </a:r>
          </a:p>
          <a:p xmlns:a="http://schemas.openxmlformats.org/drawingml/2006/main">
            <a:r>
              <a:t/>
            </a:r>
          </a:p>
          <a:p xmlns:a="http://schemas.openxmlformats.org/drawingml/2006/main">
            <a:r>
              <a:t>در ادامه، از بهزیستی فرد تا رفاه جامعه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اختیار: انتخابی که فرد آن را از خود می‌داند.</a:t>
            </a:r>
          </a:p>
          <a:p xmlns:a="http://schemas.openxmlformats.org/drawingml/2006/main">
            <a:r>
              <a:t>شایستگی: توانایی استفاده و حل مسئله</a:t>
            </a:r>
          </a:p>
          <a:p xmlns:a="http://schemas.openxmlformats.org/drawingml/2006/main">
            <a:r>
              <a:t>ارتباط: پیوند اصیل با دیگران</a:t>
            </a:r>
          </a:p>
          <a:p xmlns:a="http://schemas.openxmlformats.org/drawingml/2006/main">
            <a:r>
              <a:t/>
            </a:r>
          </a:p>
          <a:p xmlns:a="http://schemas.openxmlformats.org/drawingml/2006/main">
            <a:r>
              <a:t>پشتوانه: https://doi.org/10.1016/j.actpsy.2025.105662، ص. 3،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پیشنهاد می‌کند بهزیستی کلان را بهزیستی اجتماعی بنامیم و عنوان بهزیستی مصرف‌کننده را برای سطح خرد نگه داریم. این تفکیک مفید است، اما پیوند میان دو سطح همچنان باید توضیح داده شود. ممکن است رضایت یک گروه با هزینه محیطی یا محرومیت گروه دیگر همراه باشد. بنابراین ادعای اجتماعی به شاخص‌های مستقل و طراحی چندسطحی نیاز دارد.</a:t>
            </a:r>
          </a:p>
          <a:p xmlns:a="http://schemas.openxmlformats.org/drawingml/2006/main">
            <a:r>
              <a:t/>
            </a:r>
          </a:p>
          <a:p xmlns:a="http://schemas.openxmlformats.org/drawingml/2006/main">
            <a:r>
              <a:t>در ادامه، پنج مرحله برای سنجش بهزیستی را بررسی می‌کنیم.</a:t>
            </a:r>
          </a:p>
          <a:p xmlns:a="http://schemas.openxmlformats.org/drawingml/2006/main">
            <a:r>
              <a:t/>
            </a:r>
          </a:p>
          <a:p xmlns:a="http://schemas.openxmlformats.org/drawingml/2006/main">
            <a:r>
              <a:t>متن کامل نکته‌های اسلاید:</a:t>
            </a:r>
          </a:p>
          <a:p xmlns:a="http://schemas.openxmlformats.org/drawingml/2006/main">
            <a:r>
              <a:t>سطح خرد: تجربه و رضایت مصرف‌کننده</a:t>
            </a:r>
          </a:p>
          <a:p xmlns:a="http://schemas.openxmlformats.org/drawingml/2006/main">
            <a:r>
              <a:t>سطح کلان: شرایط و پیامدهای اجتماعی</a:t>
            </a:r>
          </a:p>
          <a:p xmlns:a="http://schemas.openxmlformats.org/drawingml/2006/main">
            <a:r>
              <a:t>تجمیع رضایت فردی، خودبه‌خود رفاه جامعه را نمی‌سازد.</a:t>
            </a:r>
          </a:p>
          <a:p xmlns:a="http://schemas.openxmlformats.org/drawingml/2006/main">
            <a:r>
              <a:t/>
            </a:r>
          </a:p>
          <a:p xmlns:a="http://schemas.openxmlformats.org/drawingml/2006/main">
            <a:r>
              <a:t>پشتوانه: https://doi.org/10.1016/j.actpsy.2025.105662، ص. 2، 9–10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گزاره نخست، مقاله پنج بعد رضایت را از مدل لی و همکاران اقتباس می‌کند. خرید، مالکیت، استفاده، نگهداری و کنارگذاری، پنج نقطه مشاهده‌اند. برای یک خوراکی، نگهداری بلندمدت اهمیت کمتری از خودرو دارد. بنابراین مقیاس باید با چرخه مصرف سازگار باشد. این مدل پنج‌مرحله‌ای را نباید بدون آزمون، کامل و یکسان برای همه خدمات فرض کرد.</a:t>
            </a:r>
          </a:p>
          <a:p xmlns:a="http://schemas.openxmlformats.org/drawingml/2006/main">
            <a:r>
              <a:t/>
            </a:r>
          </a:p>
          <a:p xmlns:a="http://schemas.openxmlformats.org/drawingml/2006/main">
            <a:r>
              <a:t>در ادامه، بخش‌بندی بر پایه نیاز و محدودیت را بررسی می‌کنیم.</a:t>
            </a:r>
          </a:p>
          <a:p xmlns:a="http://schemas.openxmlformats.org/drawingml/2006/main">
            <a:r>
              <a:t/>
            </a:r>
          </a:p>
          <a:p xmlns:a="http://schemas.openxmlformats.org/drawingml/2006/main">
            <a:r>
              <a:t>متن کامل نکته‌های اسلاید:</a:t>
            </a:r>
          </a:p>
          <a:p xmlns:a="http://schemas.openxmlformats.org/drawingml/2006/main">
            <a:r>
              <a:t>اکتساب، تملک و استفاده</a:t>
            </a:r>
          </a:p>
          <a:p xmlns:a="http://schemas.openxmlformats.org/drawingml/2006/main">
            <a:r>
              <a:t>نگهداری و کنارگذاری</a:t>
            </a:r>
          </a:p>
          <a:p xmlns:a="http://schemas.openxmlformats.org/drawingml/2006/main">
            <a:r>
              <a:t>اهمیت هر مرحله به نوع محصول بستگی دارد.</a:t>
            </a:r>
          </a:p>
          <a:p xmlns:a="http://schemas.openxmlformats.org/drawingml/2006/main">
            <a:r>
              <a:t/>
            </a:r>
          </a:p>
          <a:p xmlns:a="http://schemas.openxmlformats.org/drawingml/2006/main">
            <a:r>
              <a:t>پشتوانه: https://doi.org/10.1016/j.actpsy.2025.105662، ص. 7–8،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برای ترجمه مقاله به تصمیم بازار، بخش‌بندی بر اساس نیاز و محدودیت را پیشنهاد می‌کنیم. گروهی به کنترل مالی نیاز دارد، گروهی به مهارت یا تعلق اجتماعی. این دسته‌ها یافته آماری مرور نیستند. ابتدا باید با مصاحبه و داده رفتاری بررسی شوند. کاهش مصرف در اثر کمبود منابع نیز نباید با انتخاب داوطلبانه و معنادار یکسان تلقی شود.</a:t>
            </a:r>
          </a:p>
          <a:p xmlns:a="http://schemas.openxmlformats.org/drawingml/2006/main">
            <a:r>
              <a:t/>
            </a:r>
          </a:p>
          <a:p xmlns:a="http://schemas.openxmlformats.org/drawingml/2006/main">
            <a:r>
              <a:t>در ادامه، تطبیق بازار غذا را بررسی می‌کنیم.</a:t>
            </a:r>
          </a:p>
          <a:p xmlns:a="http://schemas.openxmlformats.org/drawingml/2006/main">
            <a:r>
              <a:t/>
            </a:r>
          </a:p>
          <a:p xmlns:a="http://schemas.openxmlformats.org/drawingml/2006/main">
            <a:r>
              <a:t>متن کامل نکته‌های اسلاید:</a:t>
            </a:r>
          </a:p>
          <a:p xmlns:a="http://schemas.openxmlformats.org/drawingml/2006/main">
            <a:r>
              <a:t>معنا برای همه مخاطبان یک صورت ندارد.</a:t>
            </a:r>
          </a:p>
          <a:p xmlns:a="http://schemas.openxmlformats.org/drawingml/2006/main">
            <a:r>
              <a:t>توان خرید و دسترسی، امکان انتخاب را محدود می‌کنند.</a:t>
            </a:r>
          </a:p>
          <a:p xmlns:a="http://schemas.openxmlformats.org/drawingml/2006/main">
            <a:r>
              <a:t>بخش‌بندی پیشنهادی باید با داده محلی اعتبارسنجی شود.</a:t>
            </a:r>
          </a:p>
          <a:p xmlns:a="http://schemas.openxmlformats.org/drawingml/2006/main">
            <a:r>
              <a:t/>
            </a:r>
          </a:p>
          <a:p xmlns:a="http://schemas.openxmlformats.org/drawingml/2006/main">
            <a:r>
              <a:t>پشتوانه: https://doi.org/10.1016/j.actpsy.2025.105662، ص. 9–11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پژوهش درباره لذت اپیکوری و بهزیستی شکوفایی‌محور در رابطه با غذا را پیشنهاد می‌کند. کاربرد بازار می‌تواند از تجربه مشترک غذا، مهارت آشپزی یا کاهش اتلاف آغاز شود. این پیشنهاد به معنای اثبات اثر مثبت یک محصول غذایی نیست. در آزمون محلی باید هزینه، کیفیت تجربه، فشار زمانی و رفتار واقعی مصرف هم ثبت شوند.</a:t>
            </a:r>
          </a:p>
          <a:p xmlns:a="http://schemas.openxmlformats.org/drawingml/2006/main">
            <a:r>
              <a:t/>
            </a:r>
          </a:p>
          <a:p xmlns:a="http://schemas.openxmlformats.org/drawingml/2006/main">
            <a:r>
              <a:t>در ادامه، تطبیق بازار پوشاک را بررسی می‌کنیم.</a:t>
            </a:r>
          </a:p>
          <a:p xmlns:a="http://schemas.openxmlformats.org/drawingml/2006/main">
            <a:r>
              <a:t/>
            </a:r>
          </a:p>
          <a:p xmlns:a="http://schemas.openxmlformats.org/drawingml/2006/main">
            <a:r>
              <a:t>متن کامل نکته‌های اسلاید:</a:t>
            </a:r>
          </a:p>
          <a:p xmlns:a="http://schemas.openxmlformats.org/drawingml/2006/main">
            <a:r>
              <a:t>تجربه غذا می‌تواند با لذت و مراقبت پیوند بخورد.</a:t>
            </a:r>
          </a:p>
          <a:p xmlns:a="http://schemas.openxmlformats.org/drawingml/2006/main">
            <a:r>
              <a:t>مهارت آشپزی و همراهی اجتماعی مسیرهای پیشنهادی‌اند.</a:t>
            </a:r>
          </a:p>
          <a:p xmlns:a="http://schemas.openxmlformats.org/drawingml/2006/main">
            <a:r>
              <a:t>قیمت، سلامت ادراک‌شده و اتلاف باید هم‌زمان سنجیده شوند.</a:t>
            </a:r>
          </a:p>
          <a:p xmlns:a="http://schemas.openxmlformats.org/drawingml/2006/main">
            <a:r>
              <a:t/>
            </a:r>
          </a:p>
          <a:p xmlns:a="http://schemas.openxmlformats.org/drawingml/2006/main">
            <a:r>
              <a:t>پشتوانه: https://doi.org/10.1016/j.actpsy.2025.105662، ص. 10</a:t>
            </a:r>
          </a:p>
          <a:p xmlns:a="http://schemas.openxmlformats.org/drawingml/2006/main">
            <a:r>
              <a:t>عکس زمینه‌ای: Daria Shevtsova / Pexels via MK Realty https://www.mkrealtyny.com/blog/brooklyns-best-ethnic-food-markets/</a:t>
            </a:r>
          </a:p>
          <a:p xmlns:a="http://schemas.openxmlformats.org/drawingml/2006/main">
            <a:r>
              <a:t>داریا شوتسوا / پکسلز، به نقل از ام‌کی ریلتی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برای پوشاک، پیوند معنا و هویت را در کنار دوام و خدمات تعمیر قرار می‌دهیم. این کاربرد، استنتاج پیشنهادی از چارچوب مرور است و شمارش یا اندازه اثر صنعت پوشاک در مقاله ارائه نشده است. موفقیت باید با استفاده واقعی، هزینه در طول عمر و تجربه هویت سنجیده شود. فشار اخلاقی بر مخاطبی که قدرت خرید محدودی دارد، می‌تواند به تجربه منفی منجر شود.</a:t>
            </a:r>
          </a:p>
          <a:p xmlns:a="http://schemas.openxmlformats.org/drawingml/2006/main">
            <a:r>
              <a:t/>
            </a:r>
          </a:p>
          <a:p xmlns:a="http://schemas.openxmlformats.org/drawingml/2006/main">
            <a:r>
              <a:t>در ادامه، تطبیق الکترونیک و فناوری سلامت را بررسی می‌کنیم.</a:t>
            </a:r>
          </a:p>
          <a:p xmlns:a="http://schemas.openxmlformats.org/drawingml/2006/main">
            <a:r>
              <a:t/>
            </a:r>
          </a:p>
          <a:p xmlns:a="http://schemas.openxmlformats.org/drawingml/2006/main">
            <a:r>
              <a:t>متن کامل نکته‌های اسلاید:</a:t>
            </a:r>
          </a:p>
          <a:p xmlns:a="http://schemas.openxmlformats.org/drawingml/2006/main">
            <a:r>
              <a:t>دوام می‌تواند با هویت و مراقبت پیوند بخورد.</a:t>
            </a:r>
          </a:p>
          <a:p xmlns:a="http://schemas.openxmlformats.org/drawingml/2006/main">
            <a:r>
              <a:t>تعمیر و استفاده طولانی‌تر، فرصت تجربه شایستگی است.</a:t>
            </a:r>
          </a:p>
          <a:p xmlns:a="http://schemas.openxmlformats.org/drawingml/2006/main">
            <a:r>
              <a:t>کم‌خریدن داوطلبانه با محرومیت اقتصادی تفاوت دارد.</a:t>
            </a:r>
          </a:p>
          <a:p xmlns:a="http://schemas.openxmlformats.org/drawingml/2006/main">
            <a:r>
              <a:t/>
            </a:r>
          </a:p>
          <a:p xmlns:a="http://schemas.openxmlformats.org/drawingml/2006/main">
            <a:r>
              <a:t>پشتوانه: https://doi.org/10.1016/j.actpsy.2025.105662، ص. 9–11</a:t>
            </a:r>
          </a:p>
          <a:p xmlns:a="http://schemas.openxmlformats.org/drawingml/2006/main">
            <a:r>
              <a:t>عکس زمینه‌ای: Alexander Grey / Unsplash https://unsplash.com/photos/TAZUc51iPUM</a:t>
            </a:r>
          </a:p>
          <a:p xmlns:a="http://schemas.openxmlformats.org/drawingml/2006/main">
            <a:r>
              <a:t>الکساندر گری / آن‌اسپلش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فناوری سلامت را از حوزه‌های کمتر بررسی‌شده معرفی می‌کند. برای الکترونیک نیز می‌توان تعمیرپذیری و کنترل داده را به احساس اختیار پیوند داد. این کاربرد نیازمند آزمون است. سنجش باید استفاده واقعی، رهاکردن دستگاه، هزینه و ادراک حریم خصوصی را پوشش دهد. افزایش تعامل با فناوری لزوماً به بهزیستی بیشتر منجر نمی‌شود.</a:t>
            </a:r>
          </a:p>
          <a:p xmlns:a="http://schemas.openxmlformats.org/drawingml/2006/main">
            <a:r>
              <a:t/>
            </a:r>
          </a:p>
          <a:p xmlns:a="http://schemas.openxmlformats.org/drawingml/2006/main">
            <a:r>
              <a:t>در ادامه، تطبیق خدمات مالی و خرید آنلاین را بررسی می‌کنیم.</a:t>
            </a:r>
          </a:p>
          <a:p xmlns:a="http://schemas.openxmlformats.org/drawingml/2006/main">
            <a:r>
              <a:t/>
            </a:r>
          </a:p>
          <a:p xmlns:a="http://schemas.openxmlformats.org/drawingml/2006/main">
            <a:r>
              <a:t>متن کامل نکته‌های اسلاید:</a:t>
            </a:r>
          </a:p>
          <a:p xmlns:a="http://schemas.openxmlformats.org/drawingml/2006/main">
            <a:r>
              <a:t>تعمیرپذیری و سواد دیجیتال می‌توانند اختیار را تقویت کنند.</a:t>
            </a:r>
          </a:p>
          <a:p xmlns:a="http://schemas.openxmlformats.org/drawingml/2006/main">
            <a:r>
              <a:t>گردآوری داده با اعتماد و نگرانی حریم خصوصی پیوند دارد.</a:t>
            </a:r>
          </a:p>
          <a:p xmlns:a="http://schemas.openxmlformats.org/drawingml/2006/main">
            <a:r>
              <a:t>کارکرد واقعی دستگاه از ادعای تبلیغاتی جدا سنجیده شود.</a:t>
            </a:r>
          </a:p>
          <a:p xmlns:a="http://schemas.openxmlformats.org/drawingml/2006/main">
            <a:r>
              <a:t/>
            </a:r>
          </a:p>
          <a:p xmlns:a="http://schemas.openxmlformats.org/drawingml/2006/main">
            <a:r>
              <a:t>پشتوانه: https://doi.org/10.1016/j.actpsy.2025.105662، ص. 8–11</a:t>
            </a:r>
          </a:p>
          <a:p xmlns:a="http://schemas.openxmlformats.org/drawingml/2006/main">
            <a:r>
              <a:t>عکس زمینه‌ای: The Economic Times / electronics repair image https://m.economictimes.com/small-biz/sme-sector/not-just-manufacturing-electronics-repair-is-a-20-billion-opportunity-create-5-million-jobs/articleshow/89557224.cms</a:t>
            </a:r>
          </a:p>
          <a:p xmlns:a="http://schemas.openxmlformats.org/drawingml/2006/main">
            <a:r>
              <a:t>اکونومیک تایمز / تصویر تعمیر قطعه الکترونیکی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خدمات مالی و خرید آنلاین در مقاله جایگاه برجسته‌ای دارند. کاربرد پیشنهادی، توضیح روشن هزینه، رضایت آگاهانه و امکان کنترل تصمیم است. فقط نرخ تبدیل را معیار موفقیت قرار نمی‌دهیم. یک پیام ممکن است خرید را بالا ببرد و هم‌زمان فشار مالی ایجاد کند. اعتماد، سواد دیجیتال و نگرانی حریم خصوصی باید به عنوان شرایط مرزی در طراحی پژوهش دیده شوند.</a:t>
            </a:r>
          </a:p>
          <a:p xmlns:a="http://schemas.openxmlformats.org/drawingml/2006/main">
            <a:r>
              <a:t/>
            </a:r>
          </a:p>
          <a:p xmlns:a="http://schemas.openxmlformats.org/drawingml/2006/main">
            <a:r>
              <a:t>در ادامه، تطبیق فرهنگی پیش از تعمیم را بررسی می‌کنیم.</a:t>
            </a:r>
          </a:p>
          <a:p xmlns:a="http://schemas.openxmlformats.org/drawingml/2006/main">
            <a:r>
              <a:t/>
            </a:r>
          </a:p>
          <a:p xmlns:a="http://schemas.openxmlformats.org/drawingml/2006/main">
            <a:r>
              <a:t>متن کامل نکته‌های اسلاید:</a:t>
            </a:r>
          </a:p>
          <a:p xmlns:a="http://schemas.openxmlformats.org/drawingml/2006/main">
            <a:r>
              <a:t>شفافیت هزینه و اطلاعات، نقطه شروع طراحی است.</a:t>
            </a:r>
          </a:p>
          <a:p xmlns:a="http://schemas.openxmlformats.org/drawingml/2006/main">
            <a:r>
              <a:t>اعتماد و سواد دیجیتال می‌توانند مرز اثر باشند.</a:t>
            </a:r>
          </a:p>
          <a:p xmlns:a="http://schemas.openxmlformats.org/drawingml/2006/main">
            <a:r>
              <a:t>خرید بیشتر باید کنار فشار مالی و رضایت سنجیده شود.</a:t>
            </a:r>
          </a:p>
          <a:p xmlns:a="http://schemas.openxmlformats.org/drawingml/2006/main">
            <a:r>
              <a:t/>
            </a:r>
          </a:p>
          <a:p xmlns:a="http://schemas.openxmlformats.org/drawingml/2006/main">
            <a:r>
              <a:t>پشتوانه: https://doi.org/10.1016/j.actpsy.2025.105662، ص. 8–11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مرور از حضور دوازده مطالعه چندکشوری خبر می‌دهد. اما چندکشوری بودن به‌تنهایی هم‌ارزی مفهومی و آماری را تضمین نمی‌کند. برای بازار جدید، ابتدا معنای بومی سازه را با مطالعه کیفی روشن می‌کنیم، سپس ترجمه و مصاحبه شناختی انجام می‌دهیم. مقایسه میانگین‌ها زمانی قابل دفاع است که هم‌ارزی مناسب سنجش و تفاوت منابع و دسترسی بررسی شده باشد.</a:t>
            </a:r>
          </a:p>
          <a:p xmlns:a="http://schemas.openxmlformats.org/drawingml/2006/main">
            <a:r>
              <a:t/>
            </a:r>
          </a:p>
          <a:p xmlns:a="http://schemas.openxmlformats.org/drawingml/2006/main">
            <a:r>
              <a:t>در ادامه، پنج پرسش راهنمای مرور را بررسی می‌کنیم.</a:t>
            </a:r>
          </a:p>
          <a:p xmlns:a="http://schemas.openxmlformats.org/drawingml/2006/main">
            <a:r>
              <a:t/>
            </a:r>
          </a:p>
          <a:p xmlns:a="http://schemas.openxmlformats.org/drawingml/2006/main">
            <a:r>
              <a:t>متن کامل نکته‌های اسلاید:</a:t>
            </a:r>
          </a:p>
          <a:p xmlns:a="http://schemas.openxmlformats.org/drawingml/2006/main">
            <a:r>
              <a:t>هنجار، مرحله زندگی و توان خرید اهمیت دارند.</a:t>
            </a:r>
          </a:p>
          <a:p xmlns:a="http://schemas.openxmlformats.org/drawingml/2006/main">
            <a:r>
              <a:t>۱۲ مطالعه چندکشوری برای تعمیم نامحدود کافی نیست.</a:t>
            </a:r>
          </a:p>
          <a:p xmlns:a="http://schemas.openxmlformats.org/drawingml/2006/main">
            <a:r>
              <a:t>ترجمه مقیاس باید با هم‌ارزی سنجش همراه شود.</a:t>
            </a:r>
          </a:p>
          <a:p xmlns:a="http://schemas.openxmlformats.org/drawingml/2006/main">
            <a:r>
              <a:t/>
            </a:r>
          </a:p>
          <a:p xmlns:a="http://schemas.openxmlformats.org/drawingml/2006/main">
            <a:r>
              <a:t>پشتوانه: https://doi.org/10.1016/j.actpsy.2025.105662، ص. 7، 10–11</a:t>
            </a:r>
          </a:p>
          <a:p xmlns:a="http://schemas.openxmlformats.org/drawingml/2006/main">
            <a:r>
              <a:t>عکس زمینه‌ای: City of Minneapolis / community garden stock image https://www.minneapolismn.gov/government/programs-initiatives/homegrown/garden-leases/requirments/</a:t>
            </a:r>
          </a:p>
          <a:p xmlns:a="http://schemas.openxmlformats.org/drawingml/2006/main">
            <a:r>
              <a:t>شهرداری مینیاپولیس / تصویر باغ اجتماعی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پنج پرسش مقاله ساختار مرور را می‌سازند. پرسش نخست به شکاف‌ها و پیامدها می‌پردازد، پرسش دوم نظریه‌ها و پرسش سوم روش‌ها را بررسی می‌کند. پرسش چهارم سازه‌ها و متغیرها و پرسش پنجم روندها و دستورکار آینده را پوشش می‌دهد. این مرور، آزمون یک مدل ساختاری با شرکت‌کنندگان تازه نیست و باید با معیارهای مناسب مرور ارزیابی شود.</a:t>
            </a:r>
          </a:p>
          <a:p xmlns:a="http://schemas.openxmlformats.org/drawingml/2006/main">
            <a:r>
              <a:t/>
            </a:r>
          </a:p>
          <a:p xmlns:a="http://schemas.openxmlformats.org/drawingml/2006/main">
            <a:r>
              <a:t>در ادامه، الگوریتم انتخاب ۱۷۰ مقاله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شکاف‌ها و پیامدهای آن‌ها</a:t>
            </a:r>
          </a:p>
          <a:p xmlns:a="http://schemas.openxmlformats.org/drawingml/2006/main">
            <a:r>
              <a:t>نظریه‌ها، روش‌ها و سازه‌ها</a:t>
            </a:r>
          </a:p>
          <a:p xmlns:a="http://schemas.openxmlformats.org/drawingml/2006/main">
            <a:r>
              <a:t>روندهای حوزه و مسیرهای پژوهش آینده</a:t>
            </a:r>
          </a:p>
          <a:p xmlns:a="http://schemas.openxmlformats.org/drawingml/2006/main">
            <a:r>
              <a:t/>
            </a:r>
          </a:p>
          <a:p xmlns:a="http://schemas.openxmlformats.org/drawingml/2006/main">
            <a:r>
              <a:t>پشتوانه: https://doi.org/10.1016/j.actpsy.2025.105662، ص. 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مسیر اصلی با ۳۸۸۱ رکورد آغاز می‌شود. فیلتر مجلات و نوع مدرک آن را به ۱۰۲۴ کاهش می‌دهد. بررسی چکیده ۳۵۸ و مطالعه متن کامل ۱۴۴ مقاله را نگه می‌دارد. سپس ۲۶ مقاله با رجوع به منابع، نویسندگان و مجلات هدف افزوده می‌شود. خروجی ۱۷۰ است. این زنجیره نشان می‌دهد مسیر تکمیلی بخشی مهم از مجموعه نهایی را ساخته است.</a:t>
            </a:r>
          </a:p>
          <a:p xmlns:a="http://schemas.openxmlformats.org/drawingml/2006/main">
            <a:r>
              <a:t/>
            </a:r>
          </a:p>
          <a:p xmlns:a="http://schemas.openxmlformats.org/drawingml/2006/main">
            <a:r>
              <a:t>در ادامه، نقطه ابهام: کدام پایگاه؟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جست‌وجوی صورت‌های بهزیستی مصرف‌کننده و مشتری</a:t>
            </a:r>
          </a:p>
          <a:p xmlns:a="http://schemas.openxmlformats.org/drawingml/2006/main">
            <a:r>
              <a:t>غربال مجله، چکیده و متن کامل</a:t>
            </a:r>
          </a:p>
          <a:p xmlns:a="http://schemas.openxmlformats.org/drawingml/2006/main">
            <a:r>
              <a:t>افزودن ۲۶ مقاله از جست‌وجوی تکمیلی</a:t>
            </a:r>
          </a:p>
          <a:p xmlns:a="http://schemas.openxmlformats.org/drawingml/2006/main">
            <a:r>
              <a:t/>
            </a:r>
          </a:p>
          <a:p xmlns:a="http://schemas.openxmlformats.org/drawingml/2006/main">
            <a:r>
              <a:t>پشتوانه: https://doi.org/10.1016/j.actpsy.2025.105662، ص. 3–4،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چکیده، منبع بازیابی وب آو ساینس معرفی می‌شود. مقدمه از پوشش اسکوپوس و وب آو ساینس سخن می‌گوید و روش جست‌وجوی اولیه گوگل اسکالر را نیز ذکر می‌کند. این ناهمخوانی لزوماً ثابت نمی‌کند جست‌وجو انجام نشده است، اما بازتولید مسیر را دشوار می‌کند. تاریخ جست‌وجو، رشته کامل و تعداد رکورد هر پایگاه باید جدا گزارش شوند.</a:t>
            </a:r>
          </a:p>
          <a:p xmlns:a="http://schemas.openxmlformats.org/drawingml/2006/main">
            <a:r>
              <a:t/>
            </a:r>
          </a:p>
          <a:p xmlns:a="http://schemas.openxmlformats.org/drawingml/2006/main">
            <a:r>
              <a:t>در ادامه، فیلتر مجله و مسیر تکمیلی را بررسی می‌کنیم.</a:t>
            </a:r>
          </a:p>
          <a:p xmlns:a="http://schemas.openxmlformats.org/drawingml/2006/main">
            <a:r>
              <a:t/>
            </a:r>
          </a:p>
          <a:p xmlns:a="http://schemas.openxmlformats.org/drawingml/2006/main">
            <a:r>
              <a:t>متن کامل نکته‌های اسلاید:</a:t>
            </a:r>
          </a:p>
          <a:p xmlns:a="http://schemas.openxmlformats.org/drawingml/2006/main">
            <a:r>
              <a:t>چکیده و شکل ۲ بر وب آو ساینس تکیه دارند.</a:t>
            </a:r>
          </a:p>
          <a:p xmlns:a="http://schemas.openxmlformats.org/drawingml/2006/main">
            <a:r>
              <a:t>مقدمه ادعای پوشش اسکوپوس و وب آو ساینس؛ پایگاه استنادی علوم دارد.</a:t>
            </a:r>
          </a:p>
          <a:p xmlns:a="http://schemas.openxmlformats.org/drawingml/2006/main">
            <a:r>
              <a:t>بخش جست‌وجو از گوگل اسکالر نیز نام می‌برد.</a:t>
            </a:r>
          </a:p>
          <a:p xmlns:a="http://schemas.openxmlformats.org/drawingml/2006/main">
            <a:r>
              <a:t/>
            </a:r>
          </a:p>
          <a:p xmlns:a="http://schemas.openxmlformats.org/drawingml/2006/main">
            <a:r>
              <a:t>پشتوانه: https://doi.org/10.1016/j.actpsy.2025.105662، ص. 1–3،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فیلتر حوزه و فهرست انجمن منشور سلطنتی مدارس کسب‌وکار سال ۲۰۱۸ را اعمال می‌کند، اما بعد به مجلات کیفیت زندگی و نویسندگان اثرگذار رجوع می‌کند. سهم مسیر تکمیلی ۲۶ تقسیم بر ۱۷۰، یعنی حدود پانزده درصد است. باید روشن شود آیا همان معیارها بر این ۲۶ مقاله اعمال شده‌اند. رتبه مجله نیز جای ارزیابی خطر سوگیری هر مطالعه را نمی‌گیرد.</a:t>
            </a:r>
          </a:p>
          <a:p xmlns:a="http://schemas.openxmlformats.org/drawingml/2006/main">
            <a:r>
              <a:t/>
            </a:r>
          </a:p>
          <a:p xmlns:a="http://schemas.openxmlformats.org/drawingml/2006/main">
            <a:r>
              <a:t>در ادامه، پایایی کدگذاری: κ بالاتر از ۰٫۸۵ را بررسی می‌کنیم.</a:t>
            </a:r>
          </a:p>
          <a:p xmlns:a="http://schemas.openxmlformats.org/drawingml/2006/main">
            <a:r>
              <a:t/>
            </a:r>
          </a:p>
          <a:p xmlns:a="http://schemas.openxmlformats.org/drawingml/2006/main">
            <a:r>
              <a:t>متن کامل نکته‌های اسلاید:</a:t>
            </a:r>
          </a:p>
          <a:p xmlns:a="http://schemas.openxmlformats.org/drawingml/2006/main">
            <a:r>
              <a:t>فیلتر مجلات بازاریابیِ فهرست انجمن مدارس کسب‌وکار</a:t>
            </a:r>
          </a:p>
          <a:p xmlns:a="http://schemas.openxmlformats.org/drawingml/2006/main">
            <a:r>
              <a:t>۲۶ مقاله تکمیلی برابر ۱۵٫۳٪ مجموعه نهایی‌اند.</a:t>
            </a:r>
          </a:p>
          <a:p xmlns:a="http://schemas.openxmlformats.org/drawingml/2006/main">
            <a:r>
              <a:t>معیار واحد برای دو مسیر ورود باید روشن شود.</a:t>
            </a:r>
          </a:p>
          <a:p xmlns:a="http://schemas.openxmlformats.org/drawingml/2006/main">
            <a:r>
              <a:t/>
            </a:r>
          </a:p>
          <a:p xmlns:a="http://schemas.openxmlformats.org/drawingml/2006/main">
            <a:r>
              <a:t>پشتوانه: https://doi.org/10.1016/j.actpsy.2025.105662، ص. 3–4،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گزارش کاپای بیشتر از ۰٫۸۵ نشانه مثبتی از توافق کدگذاران است. با این حال، مقاله مقدار دقیق برای هر بعد، تعداد واحدهای آزمون و فاصله اطمینان را ارائه نمی‌کند. اجماع پس از بحث نیز باید از توافق مستقل اولیه جدا شود. کاپا شاخص پایایی کدگذاری است و نباید با آلفای کرونباخ یا روایی مدل اندازه‌گیری اشتباه گرفته شود.</a:t>
            </a:r>
          </a:p>
          <a:p xmlns:a="http://schemas.openxmlformats.org/drawingml/2006/main">
            <a:r>
              <a:t/>
            </a:r>
          </a:p>
          <a:p xmlns:a="http://schemas.openxmlformats.org/drawingml/2006/main">
            <a:r>
              <a:t>در ادامه، رشد ادبیات در سه دوره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دو نویسنده چکیده‌ها و متن‌ها را بررسی کردند.</a:t>
            </a:r>
          </a:p>
          <a:p xmlns:a="http://schemas.openxmlformats.org/drawingml/2006/main">
            <a:r>
              <a:t>اختلاف‌ها با بحث تا اجماع حل شد.</a:t>
            </a:r>
          </a:p>
          <a:p xmlns:a="http://schemas.openxmlformats.org/drawingml/2006/main">
            <a:r>
              <a:t>مقدار دقیق، فاصله اطمینان و کدنامه گزارش نشده‌اند.</a:t>
            </a:r>
          </a:p>
          <a:p xmlns:a="http://schemas.openxmlformats.org/drawingml/2006/main">
            <a:r>
              <a:t/>
            </a:r>
          </a:p>
          <a:p xmlns:a="http://schemas.openxmlformats.org/drawingml/2006/main">
            <a:r>
              <a:t>پشتوانه: https://doi.org/10.1016/j.actpsy.2025.105662، ص. 3–4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فراوانی‌های سه دوره در متن با مجموع ۱۷۰ سازگارند. دوره اخیر ۱۳۱ مقاله و حدود ۷۷ درصد مجموعه را در بر دارد. این سهم رشد ادبیات منتخب را نشان می‌دهد، نه رشد اندازه اثر یا بهبود کیفیت پژوهش. طول دوره‌ها متفاوت است و برش دقیق جست‌وجوی سال ۲۰۲۵ نیز برای مقایسه نرخ انتشار باید مشخص شود.</a:t>
            </a:r>
          </a:p>
          <a:p xmlns:a="http://schemas.openxmlformats.org/drawingml/2006/main">
            <a:r>
              <a:t/>
            </a:r>
          </a:p>
          <a:p xmlns:a="http://schemas.openxmlformats.org/drawingml/2006/main">
            <a:r>
              <a:t>در ادامه، خروجی‌ها در کدام مجلات‌اند؟ را بررسی می‌کنیم.</a:t>
            </a:r>
          </a:p>
          <a:p xmlns:a="http://schemas.openxmlformats.org/drawingml/2006/main">
            <a:r>
              <a:t/>
            </a:r>
          </a:p>
          <a:p xmlns:a="http://schemas.openxmlformats.org/drawingml/2006/main">
            <a:r>
              <a:t>متن کامل نکته‌های اسلاید:</a:t>
            </a:r>
          </a:p>
          <a:p xmlns:a="http://schemas.openxmlformats.org/drawingml/2006/main">
            <a:r>
              <a:t>۱۹۸۱–۲۰۰۲: سه مقاله</a:t>
            </a:r>
          </a:p>
          <a:p xmlns:a="http://schemas.openxmlformats.org/drawingml/2006/main">
            <a:r>
              <a:t>۲۰۰۳–۲۰۱۵: ۳۶ مقاله</a:t>
            </a:r>
          </a:p>
          <a:p xmlns:a="http://schemas.openxmlformats.org/drawingml/2006/main">
            <a:r>
              <a:t>۲۰۱۶–۲۰۲۵: ۱۳۱ مقاله</a:t>
            </a:r>
          </a:p>
          <a:p xmlns:a="http://schemas.openxmlformats.org/drawingml/2006/main">
            <a:r>
              <a:t/>
            </a:r>
          </a:p>
          <a:p xmlns:a="http://schemas.openxmlformats.org/drawingml/2006/main">
            <a:r>
              <a:t>پشتوانه: https://doi.org/10.1016/j.actpsy.2025.105662، ص. 4،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نخست نشان می‌دهد هجده مقاله در مجله بازاریابی خدمات و پانزده مقاله در مجله پژوهش کسب‌وکار منتشر شده‌اند. مجلات امور مصرف‌کننده و بازاریابی بانکی نیز حضور دارند. این توزیع، ساختار مجموعه منتخب را توصیف می‌کند. از تعداد مقاله نمی‌توان اعتبار طراحی مطالعه یا قطعیت رابطه علّی را نتیجه گرفت.</a:t>
            </a:r>
          </a:p>
          <a:p xmlns:a="http://schemas.openxmlformats.org/drawingml/2006/main">
            <a:r>
              <a:t/>
            </a:r>
          </a:p>
          <a:p xmlns:a="http://schemas.openxmlformats.org/drawingml/2006/main">
            <a:r>
              <a:t>در ادامه، معناگرایی هنوز سهم کمی دارد را بررسی می‌کنیم.</a:t>
            </a:r>
          </a:p>
          <a:p xmlns:a="http://schemas.openxmlformats.org/drawingml/2006/main">
            <a:r>
              <a:t/>
            </a:r>
          </a:p>
          <a:p xmlns:a="http://schemas.openxmlformats.org/drawingml/2006/main">
            <a:r>
              <a:t>متن کامل نکته‌های اسلاید:</a:t>
            </a:r>
          </a:p>
          <a:p xmlns:a="http://schemas.openxmlformats.org/drawingml/2006/main">
            <a:r>
              <a:t>مجله بازاریابی خدمات با ۱۸ مقاله پیشتاز است.</a:t>
            </a:r>
          </a:p>
          <a:p xmlns:a="http://schemas.openxmlformats.org/drawingml/2006/main">
            <a:r>
              <a:t>مجله پژوهش کسب‌وکار پانزده مقاله دارد.</a:t>
            </a:r>
          </a:p>
          <a:p xmlns:a="http://schemas.openxmlformats.org/drawingml/2006/main">
            <a:r>
              <a:t>فراوانی انتشار معادل کیفیت شواهد نیست.</a:t>
            </a:r>
          </a:p>
          <a:p xmlns:a="http://schemas.openxmlformats.org/drawingml/2006/main">
            <a:r>
              <a:t/>
            </a:r>
          </a:p>
          <a:p xmlns:a="http://schemas.openxmlformats.org/drawingml/2006/main">
            <a:r>
              <a:t>پشتوانه: https://doi.org/10.1016/j.actpsy.2025.105662، ص.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شکل هفتم پنج فراوانی برای مکاتب بهزیستی نشان می‌دهد. مجموع آن‌ها ۱۷۰ است، اما مقاله هم‌زمان از همپوشانی این مکاتب سخن می‌گوید. بنابراین روشن نیست هر مقاله فقط یک کد غالب گرفته یا قاعده دیگری اعمال شده است. عدد یازده برای معناگرایی را به عنوان فراوانی گزارش‌شده حفظ می‌کنیم و آن را اندازه اثر یا پوشش کامل حوزه نمی‌دانیم.</a:t>
            </a:r>
          </a:p>
          <a:p xmlns:a="http://schemas.openxmlformats.org/drawingml/2006/main">
            <a:r>
              <a:t/>
            </a:r>
          </a:p>
          <a:p xmlns:a="http://schemas.openxmlformats.org/drawingml/2006/main">
            <a:r>
              <a:t>در ادامه، نظریه‌ها: ذی‌نفعان و گسترش‌وساخت را بررسی می‌کنیم.</a:t>
            </a:r>
          </a:p>
          <a:p xmlns:a="http://schemas.openxmlformats.org/drawingml/2006/main">
            <a:r>
              <a:t/>
            </a:r>
          </a:p>
          <a:p xmlns:a="http://schemas.openxmlformats.org/drawingml/2006/main">
            <a:r>
              <a:t>متن کامل نکته‌های اسلاید:</a:t>
            </a:r>
          </a:p>
          <a:p xmlns:a="http://schemas.openxmlformats.org/drawingml/2006/main">
            <a:r>
              <a:t>فردی: ۵۶ و لذت‌جویانه: ۴۷</a:t>
            </a:r>
          </a:p>
          <a:p xmlns:a="http://schemas.openxmlformats.org/drawingml/2006/main">
            <a:r>
              <a:t>کلان: ۳۷ و ذهنی: ۱۹</a:t>
            </a:r>
          </a:p>
          <a:p xmlns:a="http://schemas.openxmlformats.org/drawingml/2006/main">
            <a:r>
              <a:t>معناگرایی: ۱۱ انتساب در شکل ۷</a:t>
            </a:r>
          </a:p>
          <a:p xmlns:a="http://schemas.openxmlformats.org/drawingml/2006/main">
            <a:r>
              <a:t/>
            </a:r>
          </a:p>
          <a:p xmlns:a="http://schemas.openxmlformats.org/drawingml/2006/main">
            <a:r>
              <a:t>پشتوانه: https://doi.org/10.1016/j.actpsy.2025.105662، ص.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دو نظریه ذی‌نفعان و گسترش‌وساخت را برجسته می‌کند. اولی پیامدهای فعالیت بنگاه برای مصرف‌کننده و جامعه را توضیح می‌دهد. دومی از امکان ساخت منابع پایدار از طریق هیجان مثبت سخن می‌گوید. خودتعیین‌گری در بحث معنا و گزاره‌ها حضور دارد. مقاله شمارش جامع و مقایسه قدرت توضیحی همه نظریه‌ها را ارائه نمی‌کند.</a:t>
            </a:r>
          </a:p>
          <a:p xmlns:a="http://schemas.openxmlformats.org/drawingml/2006/main">
            <a:r>
              <a:t/>
            </a:r>
          </a:p>
          <a:p xmlns:a="http://schemas.openxmlformats.org/drawingml/2006/main">
            <a:r>
              <a:t>در ادامه، طراحی مطالعات مجموعه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ذی‌نفعان: مسئولیت بنگاه در شبکه روابط</a:t>
            </a:r>
          </a:p>
          <a:p xmlns:a="http://schemas.openxmlformats.org/drawingml/2006/main">
            <a:r>
              <a:t>گسترش‌وساخت: هیجان مثبت و منابع پایدار</a:t>
            </a:r>
          </a:p>
          <a:p xmlns:a="http://schemas.openxmlformats.org/drawingml/2006/main">
            <a:r>
              <a:t>خودتعیین‌گری: توضیح تکمیلی مسیر معنا</a:t>
            </a:r>
          </a:p>
          <a:p xmlns:a="http://schemas.openxmlformats.org/drawingml/2006/main">
            <a:r>
              <a:t/>
            </a:r>
          </a:p>
          <a:p xmlns:a="http://schemas.openxmlformats.org/drawingml/2006/main">
            <a:r>
              <a:t>پشتوانه: https://doi.org/10.1016/j.actpsy.2025.105662، ص. 6–7،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گزارش کلی مقاله چهار نوع طراحی را از هم جدا می‌کند. ۱۰۲ مقاله کمی، ۳۴ کیفی، ۲۸ مفهومی و شش آمیخته جمعاً ۱۷۰ می‌شوند. این شمارش را از تعداد مطالعات درون هر مقاله و از تعداد تکنیک‌های تحلیل جدا نگه می‌داریم. ادعای علیت باید بر طراحی هر مطالعه تکیه کند، نه صرف استفاده از یک روش آماری پیچیده.</a:t>
            </a:r>
          </a:p>
          <a:p xmlns:a="http://schemas.openxmlformats.org/drawingml/2006/main">
            <a:r>
              <a:t/>
            </a:r>
          </a:p>
          <a:p xmlns:a="http://schemas.openxmlformats.org/drawingml/2006/main">
            <a:r>
              <a:t>در ادامه، داده‌های کمی عمدتاً پیمایشی‌اند را بررسی می‌کنیم.</a:t>
            </a:r>
          </a:p>
          <a:p xmlns:a="http://schemas.openxmlformats.org/drawingml/2006/main">
            <a:r>
              <a:t/>
            </a:r>
          </a:p>
          <a:p xmlns:a="http://schemas.openxmlformats.org/drawingml/2006/main">
            <a:r>
              <a:t>متن کامل نکته‌های اسلاید:</a:t>
            </a:r>
          </a:p>
          <a:p xmlns:a="http://schemas.openxmlformats.org/drawingml/2006/main">
            <a:r>
              <a:t>۱۰۲ مقاله کمی و ۳۴ مقاله کیفی</a:t>
            </a:r>
          </a:p>
          <a:p xmlns:a="http://schemas.openxmlformats.org/drawingml/2006/main">
            <a:r>
              <a:t>۲۸ مقاله مفهومی و شش مقاله آمیخته</a:t>
            </a:r>
          </a:p>
          <a:p xmlns:a="http://schemas.openxmlformats.org/drawingml/2006/main">
            <a:r>
              <a:t>این طبقات در گزارش کلی مجموعاً ۱۷۰ هستند.</a:t>
            </a:r>
          </a:p>
          <a:p xmlns:a="http://schemas.openxmlformats.org/drawingml/2006/main">
            <a:r>
              <a:t/>
            </a:r>
          </a:p>
          <a:p xmlns:a="http://schemas.openxmlformats.org/drawingml/2006/main">
            <a:r>
              <a:t>پشتوانه: https://doi.org/10.1016/j.actpsy.2025.105662، ص.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سوم نشان می‌دهد ۹۱ مورد از ۱۰۲ مقاله کمی از پیمایش استفاده کرده‌اند، یعنی ۸۹٫۲ درصد این زیرمجموعه. تنها پنج مقاله آزمایشی‌اند. این عدم توازن توضیح می‌دهد چرا مرور برای ادعاهای علّی محدودیت دارد. با این حال پیمایشی بودن به‌تنهایی به معنی مقطعی بودن همه مطالعات نیست و باید اطلاعات زمانی هر طراحی استخراج شود.</a:t>
            </a:r>
          </a:p>
          <a:p xmlns:a="http://schemas.openxmlformats.org/drawingml/2006/main">
            <a:r>
              <a:t/>
            </a:r>
          </a:p>
          <a:p xmlns:a="http://schemas.openxmlformats.org/drawingml/2006/main">
            <a:r>
              <a:t>در ادامه، مدل‌سازی معادلات ساختاری فراوان است، اما بیشترین نیست را بررسی می‌کنیم.</a:t>
            </a:r>
          </a:p>
          <a:p xmlns:a="http://schemas.openxmlformats.org/drawingml/2006/main">
            <a:r>
              <a:t/>
            </a:r>
          </a:p>
          <a:p xmlns:a="http://schemas.openxmlformats.org/drawingml/2006/main">
            <a:r>
              <a:t>متن کامل نکته‌های اسلاید:</a:t>
            </a:r>
          </a:p>
          <a:p xmlns:a="http://schemas.openxmlformats.org/drawingml/2006/main">
            <a:r>
              <a:t>پیمایش: ۹۱ مقاله</a:t>
            </a:r>
          </a:p>
          <a:p xmlns:a="http://schemas.openxmlformats.org/drawingml/2006/main">
            <a:r>
              <a:t>داده ثانویه: شش و آزمایش: پنج مقاله</a:t>
            </a:r>
          </a:p>
          <a:p xmlns:a="http://schemas.openxmlformats.org/drawingml/2006/main">
            <a:r>
              <a:t>جمع جدول ۳ با ۱۰۲ مقاله کمی سازگار است.</a:t>
            </a:r>
          </a:p>
          <a:p xmlns:a="http://schemas.openxmlformats.org/drawingml/2006/main">
            <a:r>
              <a:t/>
            </a:r>
          </a:p>
          <a:p xmlns:a="http://schemas.openxmlformats.org/drawingml/2006/main">
            <a:r>
              <a:t>پشتوانه: https://doi.org/10.1016/j.actpsy.2025.105662، ص.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پنجم رگرسیون را با ۳۸ و مدل‌سازی معادلات ساختاری را با ۳۵ مورد گزارش می‌کند. در نتیجه عبارت بخش آینده درباره غالب بودن مدل‌سازی معادلات ساختاری نیازمند توضیح است. مجموع شش ردیف ۱۲۸ می‌شود و از ۱۰۲ مقاله کمی بیشتر است. این امر می‌تواند ناشی از استفاده چند روش در یک مقاله باشد، اما قواعد کدگذاری و معنای ردیف آمیخته باید شفاف شود.</a:t>
            </a:r>
          </a:p>
          <a:p xmlns:a="http://schemas.openxmlformats.org/drawingml/2006/main">
            <a:r>
              <a:t/>
            </a:r>
          </a:p>
          <a:p xmlns:a="http://schemas.openxmlformats.org/drawingml/2006/main">
            <a:r>
              <a:t>در ادامه، جغرافیا: مقاله یا مطالعه؟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رگرسیون: ۳۸ و مدل‌سازی معادلات ساختاری: سی‌وپنج</a:t>
            </a:r>
          </a:p>
          <a:p xmlns:a="http://schemas.openxmlformats.org/drawingml/2006/main">
            <a:r>
              <a:t>تحلیل عاملی: ۲۷؛ تحلیل واریانس و کوواریانس: ۲۱</a:t>
            </a:r>
          </a:p>
          <a:p xmlns:a="http://schemas.openxmlformats.org/drawingml/2006/main">
            <a:r>
              <a:t>جمع ۱۲۸ انتساب، شمار مقاله مستقل نیست.</a:t>
            </a:r>
          </a:p>
          <a:p xmlns:a="http://schemas.openxmlformats.org/drawingml/2006/main">
            <a:r>
              <a:t/>
            </a:r>
          </a:p>
          <a:p xmlns:a="http://schemas.openxmlformats.org/drawingml/2006/main">
            <a:r>
              <a:t>پشتوانه: https://doi.org/10.1016/j.actpsy.2025.105662، ص. 9،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شکل چهار، واحد تحلیل از مقاله به مطالعه تغییر می‌کند. یادداشت از ۱۷۰ مطالعه در ۱۰۲ مقاله سخن می‌گوید، اما برای آمریکا ۲۸ و ۲۷ درصد دیده می‌شود. ۲۸ بر ۱۰۲ حدود ۲۷٫۵ درصد و بر ۱۷۰ حدود ۱۶٫۵ درصد است. این مشاهده ابهام مخرج را نشان می‌دهد. بدون جدول رکوردهای مطالعه، درصدهای جغرافیا را بازتوزیع نمی‌کنیم.</a:t>
            </a:r>
          </a:p>
          <a:p xmlns:a="http://schemas.openxmlformats.org/drawingml/2006/main">
            <a:r>
              <a:t/>
            </a:r>
          </a:p>
          <a:p xmlns:a="http://schemas.openxmlformats.org/drawingml/2006/main">
            <a:r>
              <a:t>در ادامه، از رابط مصرف‌کننده تا پیامد اجتماعی را بررسی می‌کنیم.</a:t>
            </a:r>
          </a:p>
          <a:p xmlns:a="http://schemas.openxmlformats.org/drawingml/2006/main">
            <a:r>
              <a:t/>
            </a:r>
          </a:p>
          <a:p xmlns:a="http://schemas.openxmlformats.org/drawingml/2006/main">
            <a:r>
              <a:t>متن کامل نکته‌های اسلاید:</a:t>
            </a:r>
          </a:p>
          <a:p xmlns:a="http://schemas.openxmlformats.org/drawingml/2006/main">
            <a:r>
              <a:t>یادداشت شکل ۴: ۱۷۰ مطالعه در ۱۰۲ مقاله کمی</a:t>
            </a:r>
          </a:p>
          <a:p xmlns:a="http://schemas.openxmlformats.org/drawingml/2006/main">
            <a:r>
              <a:t>متن: ۱۲ چندکشوری و هشت زمینه گزارش‌نشده</a:t>
            </a:r>
          </a:p>
          <a:p xmlns:a="http://schemas.openxmlformats.org/drawingml/2006/main">
            <a:r>
              <a:t>برچسب ۲۸ مورد آمریکا و ۲۷٪ به مخرج روشن نیاز دارد.</a:t>
            </a:r>
          </a:p>
          <a:p xmlns:a="http://schemas.openxmlformats.org/drawingml/2006/main">
            <a:r>
              <a:t/>
            </a:r>
          </a:p>
          <a:p xmlns:a="http://schemas.openxmlformats.org/drawingml/2006/main">
            <a:r>
              <a:t>پشتوانه: https://doi.org/10.1016/j.actpsy.2025.105662، ص.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شکل پنجم انبوه متغیرها را در سه دسته رابط سازمان‌دهی می‌کند. این ساختار برای یافتن سؤال پژوهش مفید است، اما هر پیکان حاصل آزمون واحد یا فراتحلیل نیست. باید برای هر رابطه منبع، جهت، طراحی و شرایط مرزی مشخص شود. در غیر این صورت، چارچوبی با سازه‌های بسیار می‌تواند منسجم به نظر برسد، در حالی که قدرت توضیحی‌اش هنوز آزموده نشده است.</a:t>
            </a:r>
          </a:p>
          <a:p xmlns:a="http://schemas.openxmlformats.org/drawingml/2006/main">
            <a:r>
              <a:t/>
            </a:r>
          </a:p>
          <a:p xmlns:a="http://schemas.openxmlformats.org/drawingml/2006/main">
            <a:r>
              <a:t>در ادامه، شش گزاره، شش ادعای قابل‌آزمون را بررسی می‌کنیم.</a:t>
            </a:r>
          </a:p>
          <a:p xmlns:a="http://schemas.openxmlformats.org/drawingml/2006/main">
            <a:r>
              <a:t/>
            </a:r>
          </a:p>
          <a:p xmlns:a="http://schemas.openxmlformats.org/drawingml/2006/main">
            <a:r>
              <a:t>متن کامل نکته‌های اسلاید:</a:t>
            </a:r>
          </a:p>
          <a:p xmlns:a="http://schemas.openxmlformats.org/drawingml/2006/main">
            <a:r>
              <a:t>سه دسته پیشایند: مصرف‌کننده، جامعه/دولت و فناوری</a:t>
            </a:r>
          </a:p>
          <a:p xmlns:a="http://schemas.openxmlformats.org/drawingml/2006/main">
            <a:r>
              <a:t>میانجی‌ها و تعدیل‌گرها نقش یکسان ندارند.</a:t>
            </a:r>
          </a:p>
          <a:p xmlns:a="http://schemas.openxmlformats.org/drawingml/2006/main">
            <a:r>
              <a:t>چارچوب روابط، نقشه‌ای مفهومی از ادبیات است.</a:t>
            </a:r>
          </a:p>
          <a:p xmlns:a="http://schemas.openxmlformats.org/drawingml/2006/main">
            <a:r>
              <a:t/>
            </a:r>
          </a:p>
          <a:p xmlns:a="http://schemas.openxmlformats.org/drawingml/2006/main">
            <a:r>
              <a:t>پشتوانه: https://doi.org/10.1016/j.actpsy.2025.105662، ص. 8–9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شش گزاره متن صفحه ده، دستورکار مفهومی مرور را خلاصه می‌کنند. گزاره چهار رابطه یو وارونه انتخاب و بهزیستی را مطرح می‌کند. گزاره شش رابطه منحنی‌وار بهزیستی مصرف‌کننده و رضایت کلی از زندگی را بیان می‌کند. این‌ها نتیجه برآورد مدل نیستند. برای هر گزاره باید تعریف متغیر، ترتیب زمانی و آزمون مدل رقیب تعیین شود.</a:t>
            </a:r>
          </a:p>
          <a:p xmlns:a="http://schemas.openxmlformats.org/drawingml/2006/main">
            <a:r>
              <a:t/>
            </a:r>
          </a:p>
          <a:p xmlns:a="http://schemas.openxmlformats.org/drawingml/2006/main">
            <a:r>
              <a:t>در ادامه، ممیزی مهم: متن و شکل ۶ هم‌تراز نیستند را بررسی می‌کنیم.</a:t>
            </a:r>
          </a:p>
          <a:p xmlns:a="http://schemas.openxmlformats.org/drawingml/2006/main">
            <a:r>
              <a:t/>
            </a:r>
          </a:p>
          <a:p xmlns:a="http://schemas.openxmlformats.org/drawingml/2006/main">
            <a:r>
              <a:t>متن کامل نکته‌های اسلاید:</a:t>
            </a:r>
          </a:p>
          <a:p xmlns:a="http://schemas.openxmlformats.org/drawingml/2006/main">
            <a:r>
              <a:t>گزاره ۱ چرخه مصرف و گزاره ۲ تنظیم هیجان</a:t>
            </a:r>
          </a:p>
          <a:p xmlns:a="http://schemas.openxmlformats.org/drawingml/2006/main">
            <a:r>
              <a:t>گزاره ۳ خودتعیین‌گری و گزاره ۴ منحنی انتخاب</a:t>
            </a:r>
          </a:p>
          <a:p xmlns:a="http://schemas.openxmlformats.org/drawingml/2006/main">
            <a:r>
              <a:t>گزاره ۵ مقایسه اجتماعی و گزاره ۶ مطلوبیت منحنی‌وار</a:t>
            </a:r>
          </a:p>
          <a:p xmlns:a="http://schemas.openxmlformats.org/drawingml/2006/main">
            <a:r>
              <a:t/>
            </a:r>
          </a:p>
          <a:p xmlns:a="http://schemas.openxmlformats.org/drawingml/2006/main">
            <a:r>
              <a:t>پشتوانه: https://doi.org/10.1016/j.actpsy.2025.105662، ص.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مقایسه مستقیم صفحه ده نشان می‌دهد شماره‌های متن و شکل شش تطابق ندارند. هیجان در متن گزاره ۲ و در شکل گزاره ۳ است. خودتعیین‌گری در متن گزاره ۳ و در شکل گزاره ۴، انتخاب در متن گزاره ۴ و در شکل گزاره ۵ و مقایسه اجتماعی در متن گزاره ۵ و در شکل گزاره ۶ است. گزاره شش متن نیز نمایش مستقلی ندارد. پیش از آزمون چارچوب، نقشه سازه و گزاره باید اصلاح شود.</a:t>
            </a:r>
          </a:p>
          <a:p xmlns:a="http://schemas.openxmlformats.org/drawingml/2006/main">
            <a:r>
              <a:t/>
            </a:r>
          </a:p>
          <a:p xmlns:a="http://schemas.openxmlformats.org/drawingml/2006/main">
            <a:r>
              <a:t>در ادامه، روایی سازه: مرزهای مفهومی حل نشده‌اند را بررسی می‌کنیم.</a:t>
            </a:r>
          </a:p>
          <a:p xmlns:a="http://schemas.openxmlformats.org/drawingml/2006/main">
            <a:r>
              <a:t/>
            </a:r>
          </a:p>
          <a:p xmlns:a="http://schemas.openxmlformats.org/drawingml/2006/main">
            <a:r>
              <a:t>متن کامل نکته‌های اسلاید:</a:t>
            </a:r>
          </a:p>
          <a:p xmlns:a="http://schemas.openxmlformats.org/drawingml/2006/main">
            <a:r>
              <a:t>هیجان: متن گزاره ۲، شکل گزاره ۳</a:t>
            </a:r>
          </a:p>
          <a:p xmlns:a="http://schemas.openxmlformats.org/drawingml/2006/main">
            <a:r>
              <a:t>خودتعیین‌گری: متن گزاره ۳، شکل گزاره ۴</a:t>
            </a:r>
          </a:p>
          <a:p xmlns:a="http://schemas.openxmlformats.org/drawingml/2006/main">
            <a:r>
              <a:t>انتخاب و مقایسه نیز یک شماره جابه‌جا دارند.</a:t>
            </a:r>
          </a:p>
          <a:p xmlns:a="http://schemas.openxmlformats.org/drawingml/2006/main">
            <a:r>
              <a:t/>
            </a:r>
          </a:p>
          <a:p xmlns:a="http://schemas.openxmlformats.org/drawingml/2006/main">
            <a:r>
              <a:t>پشتوانه: https://doi.org/10.1016/j.actpsy.2025.105662، ص.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این مقاله داده پاسخ‌دهندگان تازه ندارد و مدل اندازه‌گیری جدیدی را برآورد نکرده است. بنابراین نبود آلفا یا نسبت همبستگی‌های بین‌صفتی به درون‌صفتی را به عنوان نقص اجرای مدل‌سازی معادلات ساختاری نقد نمی‌کنیم. مسئله اصلی، تفکیک مفهومی و انتخاب سنجه از میان مطالعات متفاوت است. در پژوهش بعدی باید روایی محتوا، ساختار عاملی و روایی تمایزی بررسی شوند. صرف گذر از یک آستانه آماری، همپوشانی نظری را حل نمی‌کند.</a:t>
            </a:r>
          </a:p>
          <a:p xmlns:a="http://schemas.openxmlformats.org/drawingml/2006/main">
            <a:r>
              <a:t/>
            </a:r>
          </a:p>
          <a:p xmlns:a="http://schemas.openxmlformats.org/drawingml/2006/main">
            <a:r>
              <a:t>در ادامه، ماتریس نقد: انتخاب و بازتولید را بررسی می‌کنیم.</a:t>
            </a:r>
          </a:p>
          <a:p xmlns:a="http://schemas.openxmlformats.org/drawingml/2006/main">
            <a:r>
              <a:t/>
            </a:r>
          </a:p>
          <a:p xmlns:a="http://schemas.openxmlformats.org/drawingml/2006/main">
            <a:r>
              <a:t>متن کامل نکته‌های اسلاید:</a:t>
            </a:r>
          </a:p>
          <a:p xmlns:a="http://schemas.openxmlformats.org/drawingml/2006/main">
            <a:r>
              <a:t>بهزیستی ذهنی، رضایت و معناگرایی همپوشانی دارند.</a:t>
            </a:r>
          </a:p>
          <a:p xmlns:a="http://schemas.openxmlformats.org/drawingml/2006/main">
            <a:r>
              <a:t>کاربرد پنج مرحله مصرف به نوع کالا و خدمت وابسته است.</a:t>
            </a:r>
          </a:p>
          <a:p xmlns:a="http://schemas.openxmlformats.org/drawingml/2006/main">
            <a:r>
              <a:t>این مرور مدل اندازه‌گیری تازه‌ای برآورد نمی‌کند.</a:t>
            </a:r>
          </a:p>
          <a:p xmlns:a="http://schemas.openxmlformats.org/drawingml/2006/main">
            <a:r>
              <a:t/>
            </a:r>
          </a:p>
          <a:p xmlns:a="http://schemas.openxmlformats.org/drawingml/2006/main">
            <a:r>
              <a:t>پشتوانه: https://doi.org/10.1016/j.actpsy.2025.105662، ص. 2–3، 7–8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داوری مرور، نخست باید بتوان مسیر انتخاب را بازاجرا کرد. گزارش پایگاه‌ها، رشته جست‌وجو، تاریخ، حذف تکراری و دلیل حذف متن کامل عناصر کلیدی‌اند. سپس فهرست ۱۷۰ مقاله و کدهای استخراج باید قابل بررسی باشد. این مطالبه با راهنمای گزارش‌گری موارد ترجیحی گزارش‌دهی برای مرورهای نظام‌مند و فراتحلیل‌ها سازگار است، هرچند موارد ترجیحی گزارش‌دهی برای مرورهای نظام‌مند و فراتحلیل‌ها به‌تنهایی ابزار ارزیابی کیفیت یا جایگزین تحلیل نظری نیست.</a:t>
            </a:r>
          </a:p>
          <a:p xmlns:a="http://schemas.openxmlformats.org/drawingml/2006/main">
            <a:r>
              <a:t/>
            </a:r>
          </a:p>
          <a:p xmlns:a="http://schemas.openxmlformats.org/drawingml/2006/main">
            <a:r>
              <a:t>در ادامه، ماتریس نقد: عدد، فرهنگ و علیت را بررسی می‌کنیم.</a:t>
            </a:r>
          </a:p>
          <a:p xmlns:a="http://schemas.openxmlformats.org/drawingml/2006/main">
            <a:r>
              <a:t/>
            </a:r>
          </a:p>
          <a:p xmlns:a="http://schemas.openxmlformats.org/drawingml/2006/main">
            <a:r>
              <a:t>متن کامل نکته‌های اسلاید:</a:t>
            </a:r>
          </a:p>
          <a:p xmlns:a="http://schemas.openxmlformats.org/drawingml/2006/main">
            <a:r>
              <a:t>رشته کامل و تاریخ جست‌وجو روشن نیست.</a:t>
            </a:r>
          </a:p>
          <a:p xmlns:a="http://schemas.openxmlformats.org/drawingml/2006/main">
            <a:r>
              <a:t>معیار یکسان برای ۲۶ ورود تکمیلی نیازمند توضیح است.</a:t>
            </a:r>
          </a:p>
          <a:p xmlns:a="http://schemas.openxmlformats.org/drawingml/2006/main">
            <a:r>
              <a:t>جدول استخراج و کدنامه عمومی گزارش نشده است.</a:t>
            </a:r>
          </a:p>
          <a:p xmlns:a="http://schemas.openxmlformats.org/drawingml/2006/main">
            <a:r>
              <a:t/>
            </a:r>
          </a:p>
          <a:p xmlns:a="http://schemas.openxmlformats.org/drawingml/2006/main">
            <a:r>
              <a:t>پشتوانه: https://doi.org/10.1016/j.actpsy.2025.105662، ص. 3–4، 11–12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چهار روش‌های کیفی را با فراوانی چهار، سه، نه و پانزده نشان می‌دهد که جمع آن‌ها ۳۱ است. ارتباط آن با ۳۴ مقاله کیفی و مطالعات آمیخته باید روشن شود. محدودیت زبان و حوزه مجله نیز شواهد را محدود می‌کند. برای ادعای فرهنگی و علّی، کیفیت مطالعه و هم‌ارزی سنجش باید بر شمارش مقاله مقدم باشد.</a:t>
            </a:r>
          </a:p>
          <a:p xmlns:a="http://schemas.openxmlformats.org/drawingml/2006/main">
            <a:r>
              <a:t/>
            </a:r>
          </a:p>
          <a:p xmlns:a="http://schemas.openxmlformats.org/drawingml/2006/main">
            <a:r>
              <a:t>در ادامه، پژوهش بعدی: معنا در طول زمان را بررسی می‌کنیم.</a:t>
            </a:r>
          </a:p>
          <a:p xmlns:a="http://schemas.openxmlformats.org/drawingml/2006/main">
            <a:r>
              <a:t/>
            </a:r>
          </a:p>
          <a:p xmlns:a="http://schemas.openxmlformats.org/drawingml/2006/main">
            <a:r>
              <a:t>متن کامل نکته‌های اسلاید:</a:t>
            </a:r>
          </a:p>
          <a:p xmlns:a="http://schemas.openxmlformats.org/drawingml/2006/main">
            <a:r>
              <a:t>جدول روش کیفی ۳۱ انتساب در برابر ۳۴ مقاله دارد.</a:t>
            </a:r>
          </a:p>
          <a:p xmlns:a="http://schemas.openxmlformats.org/drawingml/2006/main">
            <a:r>
              <a:t>انگلیسی و مجلات منتخب، دامنه شواهد را محدود می‌کنند.</a:t>
            </a:r>
          </a:p>
          <a:p xmlns:a="http://schemas.openxmlformats.org/drawingml/2006/main">
            <a:r>
              <a:t>فراوانی و نقشه روابط، قطعیت علّی ایجاد نمی‌کنند.</a:t>
            </a:r>
          </a:p>
          <a:p xmlns:a="http://schemas.openxmlformats.org/drawingml/2006/main">
            <a:r>
              <a:t/>
            </a:r>
          </a:p>
          <a:p xmlns:a="http://schemas.openxmlformats.org/drawingml/2006/main">
            <a:r>
              <a:t>پشتوانه: https://doi.org/10.1016/j.actpsy.2025.105662، ص. 8–11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برای حرکت از مرور به آزمون، یک مطالعه چندموجی پیشنهاد می‌کنیم. ابتدا وضعیت پایه معنا، منابع مالی و رفتار را می‌سنجیم، سپس مداخله‌ای برای افزایش اختیار یا امکان مشارکت اجرا می‌کنیم. سنجش بعدی باید تغییر رفتار و تجربه را در زمان جدا ثبت کند. اندازه نمونه با تحلیل توان و طرح نهایی تعیین می‌شود و در این گزارش عدد فرضی برای آن نمی‌سازیم.</a:t>
            </a:r>
          </a:p>
          <a:p xmlns:a="http://schemas.openxmlformats.org/drawingml/2006/main">
            <a:r>
              <a:t/>
            </a:r>
          </a:p>
          <a:p xmlns:a="http://schemas.openxmlformats.org/drawingml/2006/main">
            <a:r>
              <a:t>در ادامه، پایلوت بازار: دو پیام، یک شرایط عرضه را بررسی می‌کنیم.</a:t>
            </a:r>
          </a:p>
          <a:p xmlns:a="http://schemas.openxmlformats.org/drawingml/2006/main">
            <a:r>
              <a:t/>
            </a:r>
          </a:p>
          <a:p xmlns:a="http://schemas.openxmlformats.org/drawingml/2006/main">
            <a:r>
              <a:t>متن کامل نکته‌های اسلاید:</a:t>
            </a:r>
          </a:p>
          <a:p xmlns:a="http://schemas.openxmlformats.org/drawingml/2006/main">
            <a:r>
              <a:t>مداخله پیشنهادی: اختیار و امکان مشارکت</a:t>
            </a:r>
          </a:p>
          <a:p xmlns:a="http://schemas.openxmlformats.org/drawingml/2006/main">
            <a:r>
              <a:t>میانجی پیشنهادی: نیازهای روان‌شناختی</a:t>
            </a:r>
          </a:p>
          <a:p xmlns:a="http://schemas.openxmlformats.org/drawingml/2006/main">
            <a:r>
              <a:t>پیامد: رفتار واقعی، معنا و فشار مالی</a:t>
            </a:r>
          </a:p>
          <a:p xmlns:a="http://schemas.openxmlformats.org/drawingml/2006/main">
            <a:r>
              <a:t/>
            </a:r>
          </a:p>
          <a:p xmlns:a="http://schemas.openxmlformats.org/drawingml/2006/main">
            <a:r>
              <a:t>پشتوانه: https://doi.org/10.1016/j.actpsy.2025.105662، ص. 10–11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پایلوت پیشنهادی، محصول، قیمت و دسترسی ثابت می‌ماند و مخاطبان به‌صورت تصادفی پیام معنا و اختیار یا پیام کارکرد و هزینه را می‌بینند. فهم پیام، اعتماد و رفتار واقعی سنجیده می‌شود. معنا و فشار مالی نیز در پیگیری بررسی می‌شوند. این طرح صرفاً پیشنهادی است و هنوز داده یا نتیجه‌ای برای برتری یکی از پیام‌ها وجود ندارد.</a:t>
            </a:r>
          </a:p>
          <a:p xmlns:a="http://schemas.openxmlformats.org/drawingml/2006/main">
            <a:r>
              <a:t/>
            </a:r>
          </a:p>
          <a:p xmlns:a="http://schemas.openxmlformats.org/drawingml/2006/main">
            <a:r>
              <a:t>در ادامه، پیامد مدیریتی و سیاستی را بررسی می‌کنیم.</a:t>
            </a:r>
          </a:p>
          <a:p xmlns:a="http://schemas.openxmlformats.org/drawingml/2006/main">
            <a:r>
              <a:t/>
            </a:r>
          </a:p>
          <a:p xmlns:a="http://schemas.openxmlformats.org/drawingml/2006/main">
            <a:r>
              <a:t>متن کامل نکته‌های اسلاید:</a:t>
            </a:r>
          </a:p>
          <a:p xmlns:a="http://schemas.openxmlformats.org/drawingml/2006/main">
            <a:r>
              <a:t>الف: معنا و اختیار در تجربه مصرف</a:t>
            </a:r>
          </a:p>
          <a:p xmlns:a="http://schemas.openxmlformats.org/drawingml/2006/main">
            <a:r>
              <a:t>ب: کارکرد و هزینه در طول استفاده</a:t>
            </a:r>
          </a:p>
          <a:p xmlns:a="http://schemas.openxmlformats.org/drawingml/2006/main">
            <a:r>
              <a:t>تخصیص تصادفی و شرایط یکسان عرضه</a:t>
            </a:r>
          </a:p>
          <a:p xmlns:a="http://schemas.openxmlformats.org/drawingml/2006/main">
            <a:r>
              <a:t/>
            </a:r>
          </a:p>
          <a:p xmlns:a="http://schemas.openxmlformats.org/drawingml/2006/main">
            <a:r>
              <a:t>پشتوانه: https://doi.org/10.1016/j.actpsy.2025.105662، ص. 9–11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پیام مدیریتی مرور این است که بهزیستی را در تصمیم محصول و خدمت وارد کنیم. این کار به سنجه‌ای معتبر و پیگیری پیامدها نیاز دارد. از نظر سیاستی نیز شفافیت و حمایت از مصرف‌کنندگان آسیب‌پذیر اهمیت دارد. پیشنهاد ما این است که تجربه مثبت یک گروه با هزینه پنهان گروه دیگر سنجیده شود و دسترسی واقعی در کنار ادعاهای معناگرا قرار گیرد.</a:t>
            </a:r>
          </a:p>
          <a:p xmlns:a="http://schemas.openxmlformats.org/drawingml/2006/main">
            <a:r>
              <a:t/>
            </a:r>
          </a:p>
          <a:p xmlns:a="http://schemas.openxmlformats.org/drawingml/2006/main">
            <a:r>
              <a:t>در ادامه، جمع‌بندی داوری را بررسی می‌کنیم.</a:t>
            </a:r>
          </a:p>
          <a:p xmlns:a="http://schemas.openxmlformats.org/drawingml/2006/main">
            <a:r>
              <a:t/>
            </a:r>
          </a:p>
          <a:p xmlns:a="http://schemas.openxmlformats.org/drawingml/2006/main">
            <a:r>
              <a:t>متن کامل نکته‌های اسلاید:</a:t>
            </a:r>
          </a:p>
          <a:p xmlns:a="http://schemas.openxmlformats.org/drawingml/2006/main">
            <a:r>
              <a:t>تجربه مصرف در کنار فروش ارزیابی شود.</a:t>
            </a:r>
          </a:p>
          <a:p xmlns:a="http://schemas.openxmlformats.org/drawingml/2006/main">
            <a:r>
              <a:t>منافع فردی با آسیب‌های اجتماعی سنجیده شوند.</a:t>
            </a:r>
          </a:p>
          <a:p xmlns:a="http://schemas.openxmlformats.org/drawingml/2006/main">
            <a:r>
              <a:t>دسترسی و انصاف، بخشی از طراحی بازارند.</a:t>
            </a:r>
          </a:p>
          <a:p xmlns:a="http://schemas.openxmlformats.org/drawingml/2006/main">
            <a:r>
              <a:t/>
            </a:r>
          </a:p>
          <a:p xmlns:a="http://schemas.openxmlformats.org/drawingml/2006/main">
            <a:r>
              <a:t>پشتوانه: https://doi.org/10.1016/j.actpsy.2025.105662، ص. 9</a:t>
            </a:r>
          </a:p>
          <a:p xmlns:a="http://schemas.openxmlformats.org/drawingml/2006/main">
            <a:r>
              <a:t>عکس زمینه‌ای: Surf Office / outdoor lunch image https://www.surfoffice.com/blog/lunch-and-learn</a:t>
            </a:r>
          </a:p>
          <a:p xmlns:a="http://schemas.openxmlformats.org/drawingml/2006/main">
            <a:r>
              <a:t>سرف آفیس / تصویر صرف غذا در فضای باز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ارزش اصلی مقاله، گردآوردن دیدگاه‌های پراکنده درباره بهزیستی مصرف‌کننده است. با این حال، اعتبار نتیجه‌ها به شفافیت مسیر منابع و دقت نگاشت گزاره‌ها وابسته است. حکم تحلیلی این ارائه، نیاز به اصلاحات عمده در گزارش‌گری و صورت‌بندی چارچوب است. برای کاربرد بازار نیز باید از مفهوم کلی معنا به تجربه قابل مشاهده، سنجه معتبر و آزمون در زمینه محلی برسیم.</a:t>
            </a:r>
          </a:p>
          <a:p xmlns:a="http://schemas.openxmlformats.org/drawingml/2006/main">
            <a:r>
              <a:t/>
            </a:r>
          </a:p>
          <a:p xmlns:a="http://schemas.openxmlformats.org/drawingml/2006/main">
            <a:r>
              <a:t>در ادامه، منابع و مسیر مطالعه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ارزش مقاله: گردآوری و پیوند دیدگاه‌های پراکنده</a:t>
            </a:r>
          </a:p>
          <a:p xmlns:a="http://schemas.openxmlformats.org/drawingml/2006/main">
            <a:r>
              <a:t>محدودیت: بازتولید، مخرج‌ها و تطابق مدل</a:t>
            </a:r>
          </a:p>
          <a:p xmlns:a="http://schemas.openxmlformats.org/drawingml/2006/main">
            <a:r>
              <a:t>مسیر بعدی: سنجش معتبر و آزمون زمینه‌مند معنا</a:t>
            </a:r>
          </a:p>
          <a:p xmlns:a="http://schemas.openxmlformats.org/drawingml/2006/main">
            <a:r>
              <a:t/>
            </a:r>
          </a:p>
          <a:p xmlns:a="http://schemas.openxmlformats.org/drawingml/2006/main">
            <a:r>
              <a:t>پشتوانه: https://doi.org/10.1016/j.actpsy.2025.105662، ص. 1–11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تمام شمارش‌های این ارائه از مقاله بارگذاری‌شده استخراج شده‌اند. منابع تکمیلی برای روشن‌کردن معناگرایی، نیازهای روان‌شناختی، گسترش‌وساخت و معیارهای گزارش‌گری استفاده شده‌اند. تحلیل حاضر بازاجرای مرور با فراداده کامل یا فراتحلیل نیست. جدول داده‌ها، نقدها و متن سخنرانی در فایل‌ها و وب‌سایت همراه قابل بررسی‌اند.</a:t>
            </a:r>
          </a:p>
          <a:p xmlns:a="http://schemas.openxmlformats.org/drawingml/2006/main">
            <a:r>
              <a:t/>
            </a:r>
          </a:p>
          <a:p xmlns:a="http://schemas.openxmlformats.org/drawingml/2006/main">
            <a:r>
              <a:t>در پایان، نام کامل اصطلاح‌ها و مخفف‌ها را مرور می‌کنیم.</a:t>
            </a:r>
          </a:p>
          <a:p xmlns:a="http://schemas.openxmlformats.org/drawingml/2006/main">
            <a:r>
              <a:t/>
            </a:r>
          </a:p>
          <a:p xmlns:a="http://schemas.openxmlformats.org/drawingml/2006/main">
            <a:r>
              <a:t>متن کامل نکته‌های اسلاید:</a:t>
            </a:r>
          </a:p>
          <a:p xmlns:a="http://schemas.openxmlformats.org/drawingml/2006/main">
            <a:r>
              <a:t>مقاله اصلی: پرادهان و همکاران، ۲۰۲۵</a:t>
            </a:r>
          </a:p>
          <a:p xmlns:a="http://schemas.openxmlformats.org/drawingml/2006/main">
            <a:r>
              <a:t>معنا و خودتعیین‌گری: رایان و دسی</a:t>
            </a:r>
          </a:p>
          <a:p xmlns:a="http://schemas.openxmlformats.org/drawingml/2006/main">
            <a:r>
              <a:t>گزارش‌گری مرور: موارد ترجیحی گزارش‌دهی برای مرورهای نظام‌مند و فراتحلیل‌ها 2020</a:t>
            </a:r>
          </a:p>
          <a:p xmlns:a="http://schemas.openxmlformats.org/drawingml/2006/main">
            <a:r>
              <a:t/>
            </a:r>
          </a:p>
          <a:p xmlns:a="http://schemas.openxmlformats.org/drawingml/2006/main">
            <a:r>
              <a:t>پشتوانه: https://doi.org/10.1016/j.actpsy.2025.105662، ص. 1–14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این اسلاید نام کامل اصطلاح‌های به‌کاررفته آمده است. هر عبارت انگلیسی بلافاصله ترجمه فارسی دارد. بهزیستی مصرف‌کننده؛ بهزیستی ذهنی؛ مدل‌سازی معادلات ساختاری؛ تحلیل واریانس؛ تحلیل کوواریانس؛</a:t>
            </a:r>
          </a:p>
          <a:p xmlns:a="http://schemas.openxmlformats.org/drawingml/2006/main">
            <a:r>
              <a:t/>
            </a:r>
          </a:p>
          <a:p xmlns:a="http://schemas.openxmlformats.org/drawingml/2006/main">
            <a:r>
              <a:t>نام کامل اصطلاح‌ها در اسلاید بعد ادامه دارد.</a:t>
            </a:r>
          </a:p>
          <a:p xmlns:a="http://schemas.openxmlformats.org/drawingml/2006/main">
            <a:r>
              <a:t/>
            </a:r>
          </a:p>
          <a:p xmlns:a="http://schemas.openxmlformats.org/drawingml/2006/main">
            <a:r>
              <a:t>متن کامل نکته‌های اسلاید:</a:t>
            </a:r>
          </a:p>
          <a:p xmlns:a="http://schemas.openxmlformats.org/drawingml/2006/main">
            <a:r>
              <a:t/>
            </a:r>
          </a:p>
          <a:p xmlns:a="http://schemas.openxmlformats.org/drawingml/2006/main">
            <a:r>
              <a:t/>
            </a:r>
          </a:p>
          <a:p xmlns:a="http://schemas.openxmlformats.org/drawingml/2006/main">
            <a:r>
              <a:t>پشتوانه: https://doi.org/10.1016/j.actpsy.2025.105662، ص. واژه‌نامه</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این اسلاید نام کامل اصطلاح‌های به‌کاررفته آمده است. هر عبارت انگلیسی بلافاصله ترجمه فارسی دارد. تحلیل کوواریانس چندمتغیره؛ نسبت همبستگی‌های بین‌صفتی به درون‌صفتی؛ وب آو ساینس؛ پایگاه استنادی علوم؛ انجمن منشور سلطنتی مدارس کسب‌وکار؛ فاصله اطمینان؛</a:t>
            </a:r>
          </a:p>
          <a:p xmlns:a="http://schemas.openxmlformats.org/drawingml/2006/main">
            <a:r>
              <a:t/>
            </a:r>
          </a:p>
          <a:p xmlns:a="http://schemas.openxmlformats.org/drawingml/2006/main">
            <a:r>
              <a:t>نام کامل اصطلاح‌ها در اسلاید بعد ادامه دارد.</a:t>
            </a:r>
          </a:p>
          <a:p xmlns:a="http://schemas.openxmlformats.org/drawingml/2006/main">
            <a:r>
              <a:t/>
            </a:r>
          </a:p>
          <a:p xmlns:a="http://schemas.openxmlformats.org/drawingml/2006/main">
            <a:r>
              <a:t>متن کامل نکته‌های اسلاید:</a:t>
            </a:r>
          </a:p>
          <a:p xmlns:a="http://schemas.openxmlformats.org/drawingml/2006/main">
            <a:r>
              <a:t/>
            </a:r>
          </a:p>
          <a:p xmlns:a="http://schemas.openxmlformats.org/drawingml/2006/main">
            <a:r>
              <a:t/>
            </a:r>
          </a:p>
          <a:p xmlns:a="http://schemas.openxmlformats.org/drawingml/2006/main">
            <a:r>
              <a:t>پشتوانه: https://doi.org/10.1016/j.actpsy.2025.105662، ص. واژه‌نامه</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این اسلاید نام کامل اصطلاح‌های به‌کاررفته آمده است. هر عبارت انگلیسی بلافاصله ترجمه فارسی دارد. موارد ترجیحی گزارش‌دهی برای مرورهای نظام‌مند و فراتحلیل‌ها؛ مرور نظام‌مند ادبیات؛ پرسش پژوهش؛ گزاره نظری؛ آزمون مقایسه دو نسخه الف و ب؛</a:t>
            </a:r>
          </a:p>
          <a:p xmlns:a="http://schemas.openxmlformats.org/drawingml/2006/main">
            <a:r>
              <a:t/>
            </a:r>
          </a:p>
          <a:p xmlns:a="http://schemas.openxmlformats.org/drawingml/2006/main">
            <a:r>
              <a:t>نام کامل اصطلاح‌ها در اسلاید بعد ادامه دارد.</a:t>
            </a:r>
          </a:p>
          <a:p xmlns:a="http://schemas.openxmlformats.org/drawingml/2006/main">
            <a:r>
              <a:t/>
            </a:r>
          </a:p>
          <a:p xmlns:a="http://schemas.openxmlformats.org/drawingml/2006/main">
            <a:r>
              <a:t>متن کامل نکته‌های اسلاید:</a:t>
            </a:r>
          </a:p>
          <a:p xmlns:a="http://schemas.openxmlformats.org/drawingml/2006/main">
            <a:r>
              <a:t/>
            </a:r>
          </a:p>
          <a:p xmlns:a="http://schemas.openxmlformats.org/drawingml/2006/main">
            <a:r>
              <a:t/>
            </a:r>
          </a:p>
          <a:p xmlns:a="http://schemas.openxmlformats.org/drawingml/2006/main">
            <a:r>
              <a:t>پشتوانه: https://doi.org/10.1016/j.actpsy.2025.105662، ص. واژه‌نامه</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این اسلاید نام کامل اصطلاح‌های به‌کاررفته آمده است. هر عبارت انگلیسی بلافاصله ترجمه فارسی دارد. مقادیر جداشده با ویرگول؛ قالب داده جدولی؛ قالب سند قابل‌حمل؛ شناسه دیجیتال شیء؛ شناسه پایدار اثر علمی؛</a:t>
            </a:r>
          </a:p>
          <a:p xmlns:a="http://schemas.openxmlformats.org/drawingml/2006/main">
            <a:r>
              <a:t/>
            </a:r>
          </a:p>
          <a:p xmlns:a="http://schemas.openxmlformats.org/drawingml/2006/main">
            <a:r>
              <a:t>پایان ارائه؛ آماده پاسخ به پرسش‌ها هستیم.</a:t>
            </a:r>
          </a:p>
          <a:p xmlns:a="http://schemas.openxmlformats.org/drawingml/2006/main">
            <a:r>
              <a:t/>
            </a:r>
          </a:p>
          <a:p xmlns:a="http://schemas.openxmlformats.org/drawingml/2006/main">
            <a:r>
              <a:t>متن کامل نکته‌های اسلاید:</a:t>
            </a:r>
          </a:p>
          <a:p xmlns:a="http://schemas.openxmlformats.org/drawingml/2006/main">
            <a:r>
              <a:t/>
            </a:r>
          </a:p>
          <a:p xmlns:a="http://schemas.openxmlformats.org/drawingml/2006/main">
            <a:r>
              <a:t/>
            </a:r>
          </a:p>
          <a:p xmlns:a="http://schemas.openxmlformats.org/drawingml/2006/main">
            <a:r>
              <a:t>پشتوانه: https://doi.org/10.1016/j.actpsy.2025.105662، ص. واژه‌نامه</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77b6793e15c47d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18a4db6241480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3d331bc966f417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351f2988e0d449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cb08aa48b334e5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8dd33fe58e94f4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253FFC-659E-4231-BE07-EA2154333C1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26E2164-3D5C-47CA-93EF-FD5A8B580D9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A491CB6-2635-4BEB-A5FD-36A9D19F991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93FFC6F-4EB9-459D-AD7C-5B47C5EE779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DFA0AFC-D103-431F-BD89-336F5CFD35B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5C8308F-86B9-4881-82F3-A892B83B059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B61562C-D6AE-4EE8-B958-182397030B9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D09A6EB-A010-4336-8291-41C94F2A066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F82A28B-59D8-4BE5-A4D8-E7FBB087F18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445F8AE-855D-41E3-BD0A-422E541502C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8b8e30777984914" /><Relationship Type="http://schemas.openxmlformats.org/officeDocument/2006/relationships/slideLayout" Target="/ppt/slideLayouts/slideLayout1.xml" Id="R1c609fc15dc64cb4" /><Relationship Type="http://schemas.openxmlformats.org/officeDocument/2006/relationships/slideLayout" Target="/ppt/slideLayouts/slideLayout2.xml" Id="R80aadeed4f0e47a1" /><Relationship Type="http://schemas.openxmlformats.org/officeDocument/2006/relationships/slideLayout" Target="/ppt/slideLayouts/slideLayout3.xml" Id="Rfc877553fb2d4900" /><Relationship Type="http://schemas.openxmlformats.org/officeDocument/2006/relationships/slideLayout" Target="/ppt/slideLayouts/slideLayout4.xml" Id="Rb75f391436b6418b" /><Relationship Type="http://schemas.openxmlformats.org/officeDocument/2006/relationships/slideLayout" Target="/ppt/slideLayouts/slideLayout5.xml" Id="R883424625f6c4a92" /><Relationship Type="http://schemas.openxmlformats.org/officeDocument/2006/relationships/slideLayout" Target="/ppt/slideLayouts/slideLayout6.xml" Id="R33c36f7dedfe4ba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c609fc15dc64cb4"/>
    <p:sldLayoutId xmlns:r="http://schemas.openxmlformats.org/officeDocument/2006/relationships" id="2147483650" r:id="R80aadeed4f0e47a1"/>
    <p:sldLayoutId xmlns:r="http://schemas.openxmlformats.org/officeDocument/2006/relationships" id="2147483651" r:id="Rfc877553fb2d4900"/>
    <p:sldLayoutId xmlns:r="http://schemas.openxmlformats.org/officeDocument/2006/relationships" id="2147483652" r:id="Rb75f391436b6418b"/>
    <p:sldLayoutId xmlns:r="http://schemas.openxmlformats.org/officeDocument/2006/relationships" id="2147483653" r:id="R883424625f6c4a92"/>
    <p:sldLayoutId xmlns:r="http://schemas.openxmlformats.org/officeDocument/2006/relationships" id="2147483654" r:id="R33c36f7dedfe4ba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f35b45db84f4066" /><Relationship Type="http://schemas.openxmlformats.org/officeDocument/2006/relationships/image" Target="/ppt/media/image.jpeg" Id="R4efe76d8cb9f4e87" /><Relationship Type="http://schemas.openxmlformats.org/officeDocument/2006/relationships/notesSlide" Target="/ppt/notesSlides/notesSlide1.xml" Id="R564e15b8c13e422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08aa7559f3743e5" /><Relationship Type="http://schemas.openxmlformats.org/officeDocument/2006/relationships/image" Target="/ppt/media/image2.jpeg" Id="R10b8da634ead4f15" /><Relationship Type="http://schemas.openxmlformats.org/officeDocument/2006/relationships/notesSlide" Target="/ppt/notesSlides/notesSlide2.xml" Id="R55dd95a4f8d3460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abf0a84ac4448b2" /><Relationship Type="http://schemas.openxmlformats.org/officeDocument/2006/relationships/notesSlide" Target="/ppt/notesSlides/notesSlide3.xml" Id="Rd14a7f0e3722419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8c54f4021564063" /><Relationship Type="http://schemas.openxmlformats.org/officeDocument/2006/relationships/notesSlide" Target="/ppt/notesSlides/notesSlide4.xml" Id="Rbaf0ad32ede849f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7f84d21f1834798" /><Relationship Type="http://schemas.openxmlformats.org/officeDocument/2006/relationships/notesSlide" Target="/ppt/notesSlides/notesSlide5.xml" Id="R42686906ad72421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7e64df3bf4a4b9e" /><Relationship Type="http://schemas.openxmlformats.org/officeDocument/2006/relationships/notesSlide" Target="/ppt/notesSlides/notesSlide6.xml" Id="R2a097a27da4b41a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47e83db33d04462" /><Relationship Type="http://schemas.openxmlformats.org/officeDocument/2006/relationships/notesSlide" Target="/ppt/notesSlides/notesSlide7.xml" Id="Ra131689b4b96458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b538396241f44aa" /><Relationship Type="http://schemas.openxmlformats.org/officeDocument/2006/relationships/image" Target="/ppt/media/image3.jpeg" Id="R957860f8646a4a5e" /><Relationship Type="http://schemas.openxmlformats.org/officeDocument/2006/relationships/notesSlide" Target="/ppt/notesSlides/notesSlide8.xml" Id="Ra7cb955b9830443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148f13012814b75" /><Relationship Type="http://schemas.openxmlformats.org/officeDocument/2006/relationships/image" Target="/ppt/media/image4.jpeg" Id="R93bec104ea24432f" /><Relationship Type="http://schemas.openxmlformats.org/officeDocument/2006/relationships/notesSlide" Target="/ppt/notesSlides/notesSlide9.xml" Id="R92d81e8dbaa04fb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45e1ba121be4049" /><Relationship Type="http://schemas.openxmlformats.org/officeDocument/2006/relationships/image" Target="/ppt/media/image.png" Id="R9a0a708a91b34d40" /><Relationship Type="http://schemas.openxmlformats.org/officeDocument/2006/relationships/notesSlide" Target="/ppt/notesSlides/notesSlide10.xml" Id="Ra7c445db11f74f4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689f611b44df4155" /><Relationship Type="http://schemas.openxmlformats.org/officeDocument/2006/relationships/notesSlide" Target="/ppt/notesSlides/notesSlide11.xml" Id="Rab9de773998246a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9b20598f792e4a8b" /><Relationship Type="http://schemas.openxmlformats.org/officeDocument/2006/relationships/image" Target="/ppt/media/image5.jpeg" Id="R9cbfb1bd36194089" /><Relationship Type="http://schemas.openxmlformats.org/officeDocument/2006/relationships/notesSlide" Target="/ppt/notesSlides/notesSlide12.xml" Id="Rb22c79df073b4de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43a5420714b44f0" /><Relationship Type="http://schemas.openxmlformats.org/officeDocument/2006/relationships/notesSlide" Target="/ppt/notesSlides/notesSlide13.xml" Id="R8d05404ffe3d46e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4670f8045224e3a" /><Relationship Type="http://schemas.openxmlformats.org/officeDocument/2006/relationships/notesSlide" Target="/ppt/notesSlides/notesSlide14.xml" Id="R06959706676a45e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5220835f0a749fa" /><Relationship Type="http://schemas.openxmlformats.org/officeDocument/2006/relationships/notesSlide" Target="/ppt/notesSlides/notesSlide15.xml" Id="Rdbc8a970860a45d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b9a24a2028241ea" /><Relationship Type="http://schemas.openxmlformats.org/officeDocument/2006/relationships/notesSlide" Target="/ppt/notesSlides/notesSlide16.xml" Id="Rdaefaab2691d41e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ed17886262b493b" /><Relationship Type="http://schemas.openxmlformats.org/officeDocument/2006/relationships/notesSlide" Target="/ppt/notesSlides/notesSlide17.xml" Id="Rb143a95545de466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cef5637edeca44b2" /><Relationship Type="http://schemas.openxmlformats.org/officeDocument/2006/relationships/chart" Target="/ppt/slides/charts/chart1.xml" Id="R11394278ec384c1c" /><Relationship Type="http://schemas.openxmlformats.org/officeDocument/2006/relationships/notesSlide" Target="/ppt/notesSlides/notesSlide18.xml" Id="Rcbac8a244d2c4e2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bbd82047b29471d" /><Relationship Type="http://schemas.openxmlformats.org/officeDocument/2006/relationships/notesSlide" Target="/ppt/notesSlides/notesSlide19.xml" Id="Ra232599e84d7485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9a3c2800fe5444a6" /><Relationship Type="http://schemas.openxmlformats.org/officeDocument/2006/relationships/chart" Target="/ppt/slides/charts/chart2.xml" Id="R46b5c195642b45eb" /><Relationship Type="http://schemas.openxmlformats.org/officeDocument/2006/relationships/notesSlide" Target="/ppt/notesSlides/notesSlide20.xml" Id="Rb6b2c1520a11416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9cf6edeec55e49f4" /><Relationship Type="http://schemas.openxmlformats.org/officeDocument/2006/relationships/notesSlide" Target="/ppt/notesSlides/notesSlide21.xml" Id="Rf2a4cfa5328c404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c0f5385a8cb4403c" /><Relationship Type="http://schemas.openxmlformats.org/officeDocument/2006/relationships/chart" Target="/ppt/slides/charts/chart3.xml" Id="Re3152f0020c34339" /><Relationship Type="http://schemas.openxmlformats.org/officeDocument/2006/relationships/notesSlide" Target="/ppt/notesSlides/notesSlide22.xml" Id="R304b717fffea431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22f340f02b1e4553" /><Relationship Type="http://schemas.openxmlformats.org/officeDocument/2006/relationships/chart" Target="/ppt/slides/charts/chart4.xml" Id="Rb929b55fbaaf4e74" /><Relationship Type="http://schemas.openxmlformats.org/officeDocument/2006/relationships/notesSlide" Target="/ppt/notesSlides/notesSlide23.xml" Id="R8b7bbed9edf74fc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b9d09348e4dd4ce9" /><Relationship Type="http://schemas.openxmlformats.org/officeDocument/2006/relationships/chart" Target="/ppt/slides/charts/chart5.xml" Id="R4df0ce26437b4b0d" /><Relationship Type="http://schemas.openxmlformats.org/officeDocument/2006/relationships/notesSlide" Target="/ppt/notesSlides/notesSlide24.xml" Id="Rb831be5037824a9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9119c12984314d65" /><Relationship Type="http://schemas.openxmlformats.org/officeDocument/2006/relationships/notesSlide" Target="/ppt/notesSlides/notesSlide25.xml" Id="R8eb8adb1a7c141e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277a3388b18545d3" /><Relationship Type="http://schemas.openxmlformats.org/officeDocument/2006/relationships/notesSlide" Target="/ppt/notesSlides/notesSlide26.xml" Id="Rdfeab6ddb794407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32133bf1587a4a50" /><Relationship Type="http://schemas.openxmlformats.org/officeDocument/2006/relationships/notesSlide" Target="/ppt/notesSlides/notesSlide27.xml" Id="Ra0aaa5a703c9452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622273fa531443b4" /><Relationship Type="http://schemas.openxmlformats.org/officeDocument/2006/relationships/notesSlide" Target="/ppt/notesSlides/notesSlide28.xml" Id="Re648ca24caa54a7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f31bdd86cca4c1a" /><Relationship Type="http://schemas.openxmlformats.org/officeDocument/2006/relationships/notesSlide" Target="/ppt/notesSlides/notesSlide29.xml" Id="R807cae8cdd98494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1cc7dcc006ec4b86" /><Relationship Type="http://schemas.openxmlformats.org/officeDocument/2006/relationships/notesSlide" Target="/ppt/notesSlides/notesSlide30.xml" Id="R890d1e628a6445a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602dac4d525d4c67" /><Relationship Type="http://schemas.openxmlformats.org/officeDocument/2006/relationships/notesSlide" Target="/ppt/notesSlides/notesSlide31.xml" Id="R589a18a1534246e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b314f281d8b64579" /><Relationship Type="http://schemas.openxmlformats.org/officeDocument/2006/relationships/notesSlide" Target="/ppt/notesSlides/notesSlide32.xml" Id="R8457214232844ce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3994ec4e8af54a09" /><Relationship Type="http://schemas.openxmlformats.org/officeDocument/2006/relationships/notesSlide" Target="/ppt/notesSlides/notesSlide33.xml" Id="Re2eed06cf7f040f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8802f282ddc04ff6" /><Relationship Type="http://schemas.openxmlformats.org/officeDocument/2006/relationships/image" Target="/ppt/media/image6.jpeg" Id="Rcdfd4ea48aa44eba" /><Relationship Type="http://schemas.openxmlformats.org/officeDocument/2006/relationships/notesSlide" Target="/ppt/notesSlides/notesSlide34.xml" Id="R9b70291348f54ad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17a1f37596834ca5" /><Relationship Type="http://schemas.openxmlformats.org/officeDocument/2006/relationships/notesSlide" Target="/ppt/notesSlides/notesSlide35.xml" Id="R30300289e89c4d71"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be828aa651894e60" /><Relationship Type="http://schemas.openxmlformats.org/officeDocument/2006/relationships/notesSlide" Target="/ppt/notesSlides/notesSlide36.xml" Id="R5e7f00d364da409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181bd2d89ef1436e" /><Relationship Type="http://schemas.openxmlformats.org/officeDocument/2006/relationships/notesSlide" Target="/ppt/notesSlides/notesSlide37.xml" Id="R759eda767040469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3e6a8d15561a48e9" /><Relationship Type="http://schemas.openxmlformats.org/officeDocument/2006/relationships/notesSlide" Target="/ppt/notesSlides/notesSlide38.xml" Id="Rb79571047eda43b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9982717b2bf147f3" /><Relationship Type="http://schemas.openxmlformats.org/officeDocument/2006/relationships/notesSlide" Target="/ppt/notesSlides/notesSlide39.xml" Id="R54db6cc297cf453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f5b4a12bc3334549" /><Relationship Type="http://schemas.openxmlformats.org/officeDocument/2006/relationships/notesSlide" Target="/ppt/notesSlides/notesSlide40.xml" Id="Rf0a12c95b5fb47e4" /></Relationships>
</file>

<file path=ppt/slides/charts/chart1.xml><?xml version="1.0" encoding="utf-8"?>
<c:chartSpace xmlns:c="http://schemas.openxmlformats.org/drawingml/2006/chart">
  <c:lang val="en-US"/>
  <c:chart>
    <c:plotArea>
      <c:barChart>
        <c:barDir val="bar"/>
        <c:grouping val="clustered"/>
        <c:varyColors val="0"/>
        <c:ser>
          <c:idx val="0"/>
          <c:order val="0"/>
          <c:tx>
            <c:v>مقاله</c:v>
          </c:tx>
          <c:spPr>
            <a:solidFill xmlns:a="http://schemas.openxmlformats.org/drawingml/2006/main">
              <a:srgbClr val="668176"/>
            </a:solidFill>
          </c:spPr>
          <c:invertIfNegative val="0"/>
          <c:cat>
            <c:strLit>
              <c:ptCount val="3"/>
              <c:pt idx="0">
                <c:v>۱۹۸۱–۲۰۰۲</c:v>
              </c:pt>
              <c:pt idx="1">
                <c:v>۲۰۰۳–۲۰۱۵</c:v>
              </c:pt>
              <c:pt idx="2">
                <c:v>۲۰۱۶–۲۰۲۵</c:v>
              </c:pt>
            </c:strLit>
          </c:cat>
          <c:val>
            <c:numLit>
              <c:formatCode>0</c:formatCode>
              <c:ptCount val="3"/>
              <c:pt idx="0">
                <c:v>3</c:v>
              </c:pt>
              <c:pt idx="1">
                <c:v>36</c:v>
              </c:pt>
              <c:pt idx="2">
                <c:v>131</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158"/>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charts/chart2.xml><?xml version="1.0" encoding="utf-8"?>
<c:chartSpace xmlns:c="http://schemas.openxmlformats.org/drawingml/2006/chart">
  <c:lang val="en-US"/>
  <c:chart>
    <c:plotArea>
      <c:barChart>
        <c:barDir val="bar"/>
        <c:grouping val="clustered"/>
        <c:varyColors val="0"/>
        <c:ser>
          <c:idx val="0"/>
          <c:order val="0"/>
          <c:tx>
            <c:v>انتساب گزارش‌شده</c:v>
          </c:tx>
          <c:spPr>
            <a:solidFill xmlns:a="http://schemas.openxmlformats.org/drawingml/2006/main">
              <a:srgbClr val="668176"/>
            </a:solidFill>
          </c:spPr>
          <c:invertIfNegative val="0"/>
          <c:cat>
            <c:strLit>
              <c:ptCount val="5"/>
              <c:pt idx="0">
                <c:v>فردی</c:v>
              </c:pt>
              <c:pt idx="1">
                <c:v>لذت‌جویانه</c:v>
              </c:pt>
              <c:pt idx="2">
                <c:v>کلان</c:v>
              </c:pt>
              <c:pt idx="3">
                <c:v>ذهنی</c:v>
              </c:pt>
              <c:pt idx="4">
                <c:v>معناگرا</c:v>
              </c:pt>
            </c:strLit>
          </c:cat>
          <c:val>
            <c:numLit>
              <c:formatCode>0</c:formatCode>
              <c:ptCount val="5"/>
              <c:pt idx="0">
                <c:v>56</c:v>
              </c:pt>
              <c:pt idx="1">
                <c:v>47</c:v>
              </c:pt>
              <c:pt idx="2">
                <c:v>37</c:v>
              </c:pt>
              <c:pt idx="3">
                <c:v>19</c:v>
              </c:pt>
              <c:pt idx="4">
                <c:v>11</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68"/>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charts/chart3.xml><?xml version="1.0" encoding="utf-8"?>
<c:chartSpace xmlns:c="http://schemas.openxmlformats.org/drawingml/2006/chart">
  <c:lang val="en-US"/>
  <c:chart>
    <c:plotArea>
      <c:barChart>
        <c:barDir val="bar"/>
        <c:grouping val="clustered"/>
        <c:varyColors val="0"/>
        <c:ser>
          <c:idx val="0"/>
          <c:order val="0"/>
          <c:tx>
            <c:v>مقاله</c:v>
          </c:tx>
          <c:spPr>
            <a:solidFill xmlns:a="http://schemas.openxmlformats.org/drawingml/2006/main">
              <a:srgbClr val="668176"/>
            </a:solidFill>
          </c:spPr>
          <c:invertIfNegative val="0"/>
          <c:cat>
            <c:strLit>
              <c:ptCount val="4"/>
              <c:pt idx="0">
                <c:v>کمی</c:v>
              </c:pt>
              <c:pt idx="1">
                <c:v>کیفی</c:v>
              </c:pt>
              <c:pt idx="2">
                <c:v>مفهومی</c:v>
              </c:pt>
              <c:pt idx="3">
                <c:v>آمیخته</c:v>
              </c:pt>
            </c:strLit>
          </c:cat>
          <c:val>
            <c:numLit>
              <c:formatCode>0</c:formatCode>
              <c:ptCount val="4"/>
              <c:pt idx="0">
                <c:v>102</c:v>
              </c:pt>
              <c:pt idx="1">
                <c:v>34</c:v>
              </c:pt>
              <c:pt idx="2">
                <c:v>28</c:v>
              </c:pt>
              <c:pt idx="3">
                <c:v>6</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123"/>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charts/chart4.xml><?xml version="1.0" encoding="utf-8"?>
<c:chartSpace xmlns:c="http://schemas.openxmlformats.org/drawingml/2006/chart">
  <c:lang val="en-US"/>
  <c:chart>
    <c:plotArea>
      <c:barChart>
        <c:barDir val="bar"/>
        <c:grouping val="clustered"/>
        <c:varyColors val="0"/>
        <c:ser>
          <c:idx val="0"/>
          <c:order val="0"/>
          <c:tx>
            <c:v>مقاله کمی</c:v>
          </c:tx>
          <c:spPr>
            <a:solidFill xmlns:a="http://schemas.openxmlformats.org/drawingml/2006/main">
              <a:srgbClr val="668176"/>
            </a:solidFill>
          </c:spPr>
          <c:invertIfNegative val="0"/>
          <c:cat>
            <c:strLit>
              <c:ptCount val="3"/>
              <c:pt idx="0">
                <c:v>پیمایش</c:v>
              </c:pt>
              <c:pt idx="1">
                <c:v>داده ثانویه</c:v>
              </c:pt>
              <c:pt idx="2">
                <c:v>آزمایش</c:v>
              </c:pt>
            </c:strLit>
          </c:cat>
          <c:val>
            <c:numLit>
              <c:formatCode>0</c:formatCode>
              <c:ptCount val="3"/>
              <c:pt idx="0">
                <c:v>91</c:v>
              </c:pt>
              <c:pt idx="1">
                <c:v>6</c:v>
              </c:pt>
              <c:pt idx="2">
                <c:v>5</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110"/>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charts/chart5.xml><?xml version="1.0" encoding="utf-8"?>
<c:chartSpace xmlns:c="http://schemas.openxmlformats.org/drawingml/2006/chart">
  <c:lang val="en-US"/>
  <c:chart>
    <c:plotArea>
      <c:barChart>
        <c:barDir val="bar"/>
        <c:grouping val="clustered"/>
        <c:varyColors val="0"/>
        <c:ser>
          <c:idx val="0"/>
          <c:order val="0"/>
          <c:tx>
            <c:v>انتساب روش</c:v>
          </c:tx>
          <c:spPr>
            <a:solidFill xmlns:a="http://schemas.openxmlformats.org/drawingml/2006/main">
              <a:srgbClr val="668176"/>
            </a:solidFill>
          </c:spPr>
          <c:invertIfNegative val="0"/>
          <c:cat>
            <c:strLit>
              <c:ptCount val="6"/>
              <c:pt idx="0">
                <c:v>رگرسیون</c:v>
              </c:pt>
              <c:pt idx="1">
                <c:v>مدل‌سازی معادلات ساختاری</c:v>
              </c:pt>
              <c:pt idx="2">
                <c:v>تحلیل عاملی</c:v>
              </c:pt>
              <c:pt idx="3">
                <c:v>تحلیل واریانس و کوواریانس</c:v>
              </c:pt>
              <c:pt idx="4">
                <c:v>آمیخته</c:v>
              </c:pt>
              <c:pt idx="5">
                <c:v>خوشه‌بندی</c:v>
              </c:pt>
            </c:strLit>
          </c:cat>
          <c:val>
            <c:numLit>
              <c:formatCode>0</c:formatCode>
              <c:ptCount val="6"/>
              <c:pt idx="0">
                <c:v>38</c:v>
              </c:pt>
              <c:pt idx="1">
                <c:v>35</c:v>
              </c:pt>
              <c:pt idx="2">
                <c:v>27</c:v>
              </c:pt>
              <c:pt idx="3">
                <c:v>21</c:v>
              </c:pt>
              <c:pt idx="4">
                <c:v>6</c:v>
              </c:pt>
              <c:pt idx="5">
                <c:v>1</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46"/>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slide1.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5CDEEFD-1B23-4692-84C7-86740B216ACD}"/>
              </a:ext>
            </a:extLst>
          </p:cNvPr>
          <p:cNvPicPr>
            <a:picLocks xmlns:a="http://schemas.openxmlformats.org/drawingml/2006/main" noChangeAspect="1"/>
          </p:cNvPicPr>
          <p:nvPr/>
        </p:nvPicPr>
        <p:blipFill>
          <a:blip xmlns:r="http://schemas.openxmlformats.org/officeDocument/2006/relationships" xmlns:a="http://schemas.openxmlformats.org/drawingml/2006/main" r:embed="R4efe76d8cb9f4e87"/>
          <a:srcRect xmlns:a="http://schemas.openxmlformats.org/drawingml/2006/main" l="23054" t="0" r="23054" b="0"/>
          <a:stretch xmlns:a="http://schemas.openxmlformats.org/drawingml/2006/main">
            <a:fillRect l="0" t="0" r="0" b="0"/>
          </a:stretch>
        </p:blipFill>
        <p:spPr>
          <a:xfrm xmlns:a="http://schemas.openxmlformats.org/drawingml/2006/main">
            <a:off x="0" y="0"/>
            <a:ext cx="657225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209C819-D628-436E-9603-F2D5CE523A99}"/>
              </a:ext>
            </a:extLst>
          </p:cNvPr>
          <p:cNvSpPr>
            <a:spLocks xmlns:a="http://schemas.openxmlformats.org/drawingml/2006/main" noGrp="1"/>
          </p:cNvSpPr>
          <p:nvPr/>
        </p:nvSpPr>
        <p:spPr>
          <a:xfrm xmlns:a="http://schemas.openxmlformats.org/drawingml/2006/main">
            <a:off x="6572250" y="0"/>
            <a:ext cx="5619750" cy="6858000"/>
          </a:xfrm>
          <a:prstGeom xmlns:a="http://schemas.openxmlformats.org/drawingml/2006/main" prst="rect">
            <a:avLst/>
          </a:prstGeom>
          <a:solidFill xmlns:a="http://schemas.openxmlformats.org/drawingml/2006/main">
            <a:srgbClr val="183E3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58289AB-CB5F-4741-BFCD-2783B8C569FD}"/>
              </a:ext>
            </a:extLst>
          </p:cNvPr>
          <p:cNvSpPr>
            <a:spLocks xmlns:a="http://schemas.openxmlformats.org/drawingml/2006/main" noGrp="1"/>
          </p:cNvSpPr>
          <p:nvPr/>
        </p:nvSpPr>
        <p:spPr>
          <a:xfrm xmlns:a="http://schemas.openxmlformats.org/drawingml/2006/main">
            <a:off x="7086600" y="600075"/>
            <a:ext cx="4572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BDCEB9"/>
                </a:solidFill>
                <a:latin typeface="Irancell"/>
                <a:ea typeface="Irancell"/>
                <a:cs typeface="Irancell"/>
              </a:defRPr>
            </a:defPPr>
            <a:lvl1pPr algn="r">
              <a:defRPr sz="1500" b="0">
                <a:solidFill>
                  <a:srgbClr val="BDCEB9"/>
                </a:solidFill>
                <a:latin typeface="Irancell"/>
                <a:ea typeface="Irancell"/>
                <a:cs typeface="Irancell"/>
              </a:defRPr>
            </a:lvl1pPr>
            <a:lvl2pPr algn="r">
              <a:defRPr sz="1500" b="0">
                <a:solidFill>
                  <a:srgbClr val="BDCEB9"/>
                </a:solidFill>
                <a:latin typeface="Irancell"/>
                <a:ea typeface="Irancell"/>
                <a:cs typeface="Irancell"/>
              </a:defRPr>
            </a:lvl2pPr>
            <a:lvl3pPr algn="r">
              <a:defRPr sz="1500" b="0">
                <a:solidFill>
                  <a:srgbClr val="BDCEB9"/>
                </a:solidFill>
                <a:latin typeface="Irancell"/>
                <a:ea typeface="Irancell"/>
                <a:cs typeface="Irancell"/>
              </a:defRPr>
            </a:lvl3pPr>
            <a:lvl4pPr algn="r">
              <a:defRPr sz="1500" b="0">
                <a:solidFill>
                  <a:srgbClr val="BDCEB9"/>
                </a:solidFill>
                <a:latin typeface="Irancell"/>
                <a:ea typeface="Irancell"/>
                <a:cs typeface="Irancell"/>
              </a:defRPr>
            </a:lvl4pPr>
            <a:lvl5pPr algn="r">
              <a:defRPr sz="1500" b="0">
                <a:solidFill>
                  <a:srgbClr val="BDCEB9"/>
                </a:solidFill>
                <a:latin typeface="Irancell"/>
                <a:ea typeface="Irancell"/>
                <a:cs typeface="Irancell"/>
              </a:defRPr>
            </a:lvl5pPr>
            <a:lvl6pPr algn="r">
              <a:defRPr sz="1500" b="0">
                <a:solidFill>
                  <a:srgbClr val="BDCEB9"/>
                </a:solidFill>
                <a:latin typeface="Irancell"/>
                <a:ea typeface="Irancell"/>
                <a:cs typeface="Irancell"/>
              </a:defRPr>
            </a:lvl6pPr>
            <a:lvl7pPr algn="r">
              <a:defRPr sz="1500" b="0">
                <a:solidFill>
                  <a:srgbClr val="BDCEB9"/>
                </a:solidFill>
                <a:latin typeface="Irancell"/>
                <a:ea typeface="Irancell"/>
                <a:cs typeface="Irancell"/>
              </a:defRPr>
            </a:lvl7pPr>
            <a:lvl8pPr algn="r">
              <a:defRPr sz="1500" b="0">
                <a:solidFill>
                  <a:srgbClr val="BDCEB9"/>
                </a:solidFill>
                <a:latin typeface="Irancell"/>
                <a:ea typeface="Irancell"/>
                <a:cs typeface="Irancell"/>
              </a:defRPr>
            </a:lvl8pPr>
            <a:lvl9pPr algn="r">
              <a:defRPr sz="1500" b="0">
                <a:solidFill>
                  <a:srgbClr val="BDCEB9"/>
                </a:solidFill>
                <a:latin typeface="Irancell"/>
                <a:ea typeface="Irancell"/>
                <a:cs typeface="Irancell"/>
              </a:defRPr>
            </a:lvl9pPr>
          </a:lstStyle>
          <a:p xmlns:a="http://schemas.openxmlformats.org/drawingml/2006/main">
            <a:pPr algn="r" rtl="1">
              <a:defRPr sz="1500" b="0">
                <a:solidFill>
                  <a:srgbClr val="BDCEB9"/>
                </a:solidFill>
                <a:latin typeface="Irancell"/>
                <a:ea typeface="Irancell"/>
                <a:cs typeface="Irancell"/>
              </a:defRPr>
            </a:pPr>
            <a:r>
              <a:rPr sz="1500" b="0">
                <a:solidFill>
                  <a:srgbClr val="BDCEB9"/>
                </a:solidFill>
                <a:latin typeface="Irancell"/>
                <a:ea typeface="Irancell"/>
                <a:cs typeface="Irancell"/>
              </a:rPr>
              <a:t>مرور و نقد علمی مقاله</a:t>
            </a:r>
          </a:p>
        </p:txBody>
      </p:sp>
      <p:sp>
        <p:nvSpPr>
          <p:cNvPr id="4" name="">
            <a:extLst xmlns:a="http://schemas.openxmlformats.org/drawingml/2006/main">
              <a:ext uri="{FF2B5EF4-FFF2-40B4-BE49-F238E27FC236}">
                <a16:creationId xmlns:a16="http://schemas.microsoft.com/office/drawing/2014/main" id="{82BB7373-C5FF-41C9-A6DD-1194BC36ACB3}"/>
              </a:ext>
            </a:extLst>
          </p:cNvPr>
          <p:cNvSpPr>
            <a:spLocks xmlns:a="http://schemas.openxmlformats.org/drawingml/2006/main" noGrp="1"/>
          </p:cNvSpPr>
          <p:nvPr/>
        </p:nvSpPr>
        <p:spPr>
          <a:xfrm xmlns:a="http://schemas.openxmlformats.org/drawingml/2006/main">
            <a:off x="7086600" y="1428750"/>
            <a:ext cx="457200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450" b="1">
                <a:solidFill>
                  <a:srgbClr val="FFFFFF"/>
                </a:solidFill>
                <a:latin typeface="Irancell"/>
                <a:ea typeface="Irancell"/>
                <a:cs typeface="Irancell"/>
              </a:defRPr>
            </a:defPPr>
            <a:lvl1pPr algn="r">
              <a:defRPr sz="3450" b="1">
                <a:solidFill>
                  <a:srgbClr val="FFFFFF"/>
                </a:solidFill>
                <a:latin typeface="Irancell"/>
                <a:ea typeface="Irancell"/>
                <a:cs typeface="Irancell"/>
              </a:defRPr>
            </a:lvl1pPr>
            <a:lvl2pPr algn="r">
              <a:defRPr sz="3450" b="1">
                <a:solidFill>
                  <a:srgbClr val="FFFFFF"/>
                </a:solidFill>
                <a:latin typeface="Irancell"/>
                <a:ea typeface="Irancell"/>
                <a:cs typeface="Irancell"/>
              </a:defRPr>
            </a:lvl2pPr>
            <a:lvl3pPr algn="r">
              <a:defRPr sz="3450" b="1">
                <a:solidFill>
                  <a:srgbClr val="FFFFFF"/>
                </a:solidFill>
                <a:latin typeface="Irancell"/>
                <a:ea typeface="Irancell"/>
                <a:cs typeface="Irancell"/>
              </a:defRPr>
            </a:lvl3pPr>
            <a:lvl4pPr algn="r">
              <a:defRPr sz="3450" b="1">
                <a:solidFill>
                  <a:srgbClr val="FFFFFF"/>
                </a:solidFill>
                <a:latin typeface="Irancell"/>
                <a:ea typeface="Irancell"/>
                <a:cs typeface="Irancell"/>
              </a:defRPr>
            </a:lvl4pPr>
            <a:lvl5pPr algn="r">
              <a:defRPr sz="3450" b="1">
                <a:solidFill>
                  <a:srgbClr val="FFFFFF"/>
                </a:solidFill>
                <a:latin typeface="Irancell"/>
                <a:ea typeface="Irancell"/>
                <a:cs typeface="Irancell"/>
              </a:defRPr>
            </a:lvl5pPr>
            <a:lvl6pPr algn="r">
              <a:defRPr sz="3450" b="1">
                <a:solidFill>
                  <a:srgbClr val="FFFFFF"/>
                </a:solidFill>
                <a:latin typeface="Irancell"/>
                <a:ea typeface="Irancell"/>
                <a:cs typeface="Irancell"/>
              </a:defRPr>
            </a:lvl6pPr>
            <a:lvl7pPr algn="r">
              <a:defRPr sz="3450" b="1">
                <a:solidFill>
                  <a:srgbClr val="FFFFFF"/>
                </a:solidFill>
                <a:latin typeface="Irancell"/>
                <a:ea typeface="Irancell"/>
                <a:cs typeface="Irancell"/>
              </a:defRPr>
            </a:lvl7pPr>
            <a:lvl8pPr algn="r">
              <a:defRPr sz="3450" b="1">
                <a:solidFill>
                  <a:srgbClr val="FFFFFF"/>
                </a:solidFill>
                <a:latin typeface="Irancell"/>
                <a:ea typeface="Irancell"/>
                <a:cs typeface="Irancell"/>
              </a:defRPr>
            </a:lvl8pPr>
            <a:lvl9pPr algn="r">
              <a:defRPr sz="3450" b="1">
                <a:solidFill>
                  <a:srgbClr val="FFFFFF"/>
                </a:solidFill>
                <a:latin typeface="Irancell"/>
                <a:ea typeface="Irancell"/>
                <a:cs typeface="Irancell"/>
              </a:defRPr>
            </a:lvl9pPr>
          </a:lstStyle>
          <a:p xmlns:a="http://schemas.openxmlformats.org/drawingml/2006/main">
            <a:pPr algn="r" rtl="1">
              <a:defRPr sz="3450" b="1">
                <a:solidFill>
                  <a:srgbClr val="FFFFFF"/>
                </a:solidFill>
                <a:latin typeface="Irancell"/>
                <a:ea typeface="Irancell"/>
                <a:cs typeface="Irancell"/>
              </a:defRPr>
            </a:pPr>
            <a:r>
              <a:rPr sz="3450" b="1">
                <a:solidFill>
                  <a:srgbClr val="FFFFFF"/>
                </a:solidFill>
                <a:latin typeface="Irancell"/>
                <a:ea typeface="Irancell"/>
                <a:cs typeface="Irancell"/>
              </a:rPr>
              <a:t>تحول بهزیستی مصرف‌کننده</a:t>
            </a:r>
          </a:p>
        </p:txBody>
      </p:sp>
      <p:sp>
        <p:nvSpPr>
          <p:cNvPr id="5" name="">
            <a:extLst xmlns:a="http://schemas.openxmlformats.org/drawingml/2006/main">
              <a:ext uri="{FF2B5EF4-FFF2-40B4-BE49-F238E27FC236}">
                <a16:creationId xmlns:a16="http://schemas.microsoft.com/office/drawing/2014/main" id="{C5AB7746-E22C-4DD6-B426-FD2F2A9E4072}"/>
              </a:ext>
            </a:extLst>
          </p:cNvPr>
          <p:cNvSpPr>
            <a:spLocks xmlns:a="http://schemas.openxmlformats.org/drawingml/2006/main" noGrp="1"/>
          </p:cNvSpPr>
          <p:nvPr/>
        </p:nvSpPr>
        <p:spPr>
          <a:xfrm xmlns:a="http://schemas.openxmlformats.org/drawingml/2006/main">
            <a:off x="7086600" y="3419475"/>
            <a:ext cx="4572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475" b="0">
                <a:solidFill>
                  <a:srgbClr val="D4DCC7"/>
                </a:solidFill>
                <a:latin typeface="Irancell"/>
                <a:ea typeface="Irancell"/>
                <a:cs typeface="Irancell"/>
              </a:defRPr>
            </a:defPPr>
            <a:lvl1pPr algn="r">
              <a:defRPr sz="2475" b="0">
                <a:solidFill>
                  <a:srgbClr val="D4DCC7"/>
                </a:solidFill>
                <a:latin typeface="Irancell"/>
                <a:ea typeface="Irancell"/>
                <a:cs typeface="Irancell"/>
              </a:defRPr>
            </a:lvl1pPr>
            <a:lvl2pPr algn="r">
              <a:defRPr sz="2475" b="0">
                <a:solidFill>
                  <a:srgbClr val="D4DCC7"/>
                </a:solidFill>
                <a:latin typeface="Irancell"/>
                <a:ea typeface="Irancell"/>
                <a:cs typeface="Irancell"/>
              </a:defRPr>
            </a:lvl2pPr>
            <a:lvl3pPr algn="r">
              <a:defRPr sz="2475" b="0">
                <a:solidFill>
                  <a:srgbClr val="D4DCC7"/>
                </a:solidFill>
                <a:latin typeface="Irancell"/>
                <a:ea typeface="Irancell"/>
                <a:cs typeface="Irancell"/>
              </a:defRPr>
            </a:lvl3pPr>
            <a:lvl4pPr algn="r">
              <a:defRPr sz="2475" b="0">
                <a:solidFill>
                  <a:srgbClr val="D4DCC7"/>
                </a:solidFill>
                <a:latin typeface="Irancell"/>
                <a:ea typeface="Irancell"/>
                <a:cs typeface="Irancell"/>
              </a:defRPr>
            </a:lvl4pPr>
            <a:lvl5pPr algn="r">
              <a:defRPr sz="2475" b="0">
                <a:solidFill>
                  <a:srgbClr val="D4DCC7"/>
                </a:solidFill>
                <a:latin typeface="Irancell"/>
                <a:ea typeface="Irancell"/>
                <a:cs typeface="Irancell"/>
              </a:defRPr>
            </a:lvl5pPr>
            <a:lvl6pPr algn="r">
              <a:defRPr sz="2475" b="0">
                <a:solidFill>
                  <a:srgbClr val="D4DCC7"/>
                </a:solidFill>
                <a:latin typeface="Irancell"/>
                <a:ea typeface="Irancell"/>
                <a:cs typeface="Irancell"/>
              </a:defRPr>
            </a:lvl6pPr>
            <a:lvl7pPr algn="r">
              <a:defRPr sz="2475" b="0">
                <a:solidFill>
                  <a:srgbClr val="D4DCC7"/>
                </a:solidFill>
                <a:latin typeface="Irancell"/>
                <a:ea typeface="Irancell"/>
                <a:cs typeface="Irancell"/>
              </a:defRPr>
            </a:lvl7pPr>
            <a:lvl8pPr algn="r">
              <a:defRPr sz="2475" b="0">
                <a:solidFill>
                  <a:srgbClr val="D4DCC7"/>
                </a:solidFill>
                <a:latin typeface="Irancell"/>
                <a:ea typeface="Irancell"/>
                <a:cs typeface="Irancell"/>
              </a:defRPr>
            </a:lvl8pPr>
            <a:lvl9pPr algn="r">
              <a:defRPr sz="2475" b="0">
                <a:solidFill>
                  <a:srgbClr val="D4DCC7"/>
                </a:solidFill>
                <a:latin typeface="Irancell"/>
                <a:ea typeface="Irancell"/>
                <a:cs typeface="Irancell"/>
              </a:defRPr>
            </a:lvl9pPr>
          </a:lstStyle>
          <a:p xmlns:a="http://schemas.openxmlformats.org/drawingml/2006/main">
            <a:pPr algn="r" rtl="1">
              <a:defRPr sz="2475" b="0">
                <a:solidFill>
                  <a:srgbClr val="D4DCC7"/>
                </a:solidFill>
                <a:latin typeface="Irancell"/>
                <a:ea typeface="Irancell"/>
                <a:cs typeface="Irancell"/>
              </a:defRPr>
            </a:pPr>
            <a:r>
              <a:rPr sz="2475" b="0">
                <a:solidFill>
                  <a:srgbClr val="D4DCC7"/>
                </a:solidFill>
                <a:latin typeface="Irancell"/>
                <a:ea typeface="Irancell"/>
                <a:cs typeface="Irancell"/>
              </a:rPr>
              <a:t>معناگرایی و تطبیق بازار</a:t>
            </a:r>
          </a:p>
        </p:txBody>
      </p:sp>
      <p:sp>
        <p:nvSpPr>
          <p:cNvPr id="6" name="">
            <a:extLst xmlns:a="http://schemas.openxmlformats.org/drawingml/2006/main">
              <a:ext uri="{FF2B5EF4-FFF2-40B4-BE49-F238E27FC236}">
                <a16:creationId xmlns:a16="http://schemas.microsoft.com/office/drawing/2014/main" id="{1E4D3489-DD6B-415C-8E46-5DCA14A9741C}"/>
              </a:ext>
            </a:extLst>
          </p:cNvPr>
          <p:cNvSpPr>
            <a:spLocks xmlns:a="http://schemas.openxmlformats.org/drawingml/2006/main" noGrp="1"/>
          </p:cNvSpPr>
          <p:nvPr/>
        </p:nvSpPr>
        <p:spPr>
          <a:xfrm xmlns:a="http://schemas.openxmlformats.org/drawingml/2006/main">
            <a:off x="7086600" y="47148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025" b="1">
                <a:solidFill>
                  <a:srgbClr val="EDC392"/>
                </a:solidFill>
                <a:latin typeface="Irancell"/>
                <a:ea typeface="Irancell"/>
                <a:cs typeface="Irancell"/>
              </a:defRPr>
            </a:defPPr>
            <a:lvl1pPr algn="r">
              <a:defRPr sz="2025" b="1">
                <a:solidFill>
                  <a:srgbClr val="EDC392"/>
                </a:solidFill>
                <a:latin typeface="Irancell"/>
                <a:ea typeface="Irancell"/>
                <a:cs typeface="Irancell"/>
              </a:defRPr>
            </a:lvl1pPr>
            <a:lvl2pPr algn="r">
              <a:defRPr sz="2025" b="1">
                <a:solidFill>
                  <a:srgbClr val="EDC392"/>
                </a:solidFill>
                <a:latin typeface="Irancell"/>
                <a:ea typeface="Irancell"/>
                <a:cs typeface="Irancell"/>
              </a:defRPr>
            </a:lvl2pPr>
            <a:lvl3pPr algn="r">
              <a:defRPr sz="2025" b="1">
                <a:solidFill>
                  <a:srgbClr val="EDC392"/>
                </a:solidFill>
                <a:latin typeface="Irancell"/>
                <a:ea typeface="Irancell"/>
                <a:cs typeface="Irancell"/>
              </a:defRPr>
            </a:lvl3pPr>
            <a:lvl4pPr algn="r">
              <a:defRPr sz="2025" b="1">
                <a:solidFill>
                  <a:srgbClr val="EDC392"/>
                </a:solidFill>
                <a:latin typeface="Irancell"/>
                <a:ea typeface="Irancell"/>
                <a:cs typeface="Irancell"/>
              </a:defRPr>
            </a:lvl4pPr>
            <a:lvl5pPr algn="r">
              <a:defRPr sz="2025" b="1">
                <a:solidFill>
                  <a:srgbClr val="EDC392"/>
                </a:solidFill>
                <a:latin typeface="Irancell"/>
                <a:ea typeface="Irancell"/>
                <a:cs typeface="Irancell"/>
              </a:defRPr>
            </a:lvl5pPr>
            <a:lvl6pPr algn="r">
              <a:defRPr sz="2025" b="1">
                <a:solidFill>
                  <a:srgbClr val="EDC392"/>
                </a:solidFill>
                <a:latin typeface="Irancell"/>
                <a:ea typeface="Irancell"/>
                <a:cs typeface="Irancell"/>
              </a:defRPr>
            </a:lvl6pPr>
            <a:lvl7pPr algn="r">
              <a:defRPr sz="2025" b="1">
                <a:solidFill>
                  <a:srgbClr val="EDC392"/>
                </a:solidFill>
                <a:latin typeface="Irancell"/>
                <a:ea typeface="Irancell"/>
                <a:cs typeface="Irancell"/>
              </a:defRPr>
            </a:lvl7pPr>
            <a:lvl8pPr algn="r">
              <a:defRPr sz="2025" b="1">
                <a:solidFill>
                  <a:srgbClr val="EDC392"/>
                </a:solidFill>
                <a:latin typeface="Irancell"/>
                <a:ea typeface="Irancell"/>
                <a:cs typeface="Irancell"/>
              </a:defRPr>
            </a:lvl8pPr>
            <a:lvl9pPr algn="r">
              <a:defRPr sz="2025" b="1">
                <a:solidFill>
                  <a:srgbClr val="EDC392"/>
                </a:solidFill>
                <a:latin typeface="Irancell"/>
                <a:ea typeface="Irancell"/>
                <a:cs typeface="Irancell"/>
              </a:defRPr>
            </a:lvl9pPr>
          </a:lstStyle>
          <a:p xmlns:a="http://schemas.openxmlformats.org/drawingml/2006/main">
            <a:pPr algn="r" rtl="1">
              <a:defRPr sz="2025" b="1">
                <a:solidFill>
                  <a:srgbClr val="EDC392"/>
                </a:solidFill>
                <a:latin typeface="Irancell"/>
                <a:ea typeface="Irancell"/>
                <a:cs typeface="Irancell"/>
              </a:defRPr>
            </a:pPr>
            <a:r>
              <a:rPr sz="2025" b="1">
                <a:solidFill>
                  <a:srgbClr val="EDC392"/>
                </a:solidFill>
                <a:latin typeface="Irancell"/>
                <a:ea typeface="Irancell"/>
                <a:cs typeface="Irancell"/>
              </a:rPr>
              <a:t>۱۷۰ مقاله از ۱۹۸۱ تا ۲۰۲۵</a:t>
            </a:r>
          </a:p>
        </p:txBody>
      </p:sp>
      <p:sp>
        <p:nvSpPr>
          <p:cNvPr id="7" name="">
            <a:extLst xmlns:a="http://schemas.openxmlformats.org/drawingml/2006/main">
              <a:ext uri="{FF2B5EF4-FFF2-40B4-BE49-F238E27FC236}">
                <a16:creationId xmlns:a16="http://schemas.microsoft.com/office/drawing/2014/main" id="{A9590B3C-BA35-4050-A997-505C5ECA1D7F}"/>
              </a:ext>
            </a:extLst>
          </p:cNvPr>
          <p:cNvSpPr>
            <a:spLocks xmlns:a="http://schemas.openxmlformats.org/drawingml/2006/main" noGrp="1"/>
          </p:cNvSpPr>
          <p:nvPr/>
        </p:nvSpPr>
        <p:spPr>
          <a:xfrm xmlns:a="http://schemas.openxmlformats.org/drawingml/2006/main">
            <a:off x="7086600" y="5534025"/>
            <a:ext cx="45720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b="0">
                <a:solidFill>
                  <a:srgbClr val="FFFFFF"/>
                </a:solidFill>
                <a:latin typeface="Irancell"/>
                <a:ea typeface="Irancell"/>
                <a:cs typeface="Irancell"/>
              </a:defRPr>
            </a:defPPr>
            <a:lvl1pPr algn="r">
              <a:defRPr sz="1275" b="0">
                <a:solidFill>
                  <a:srgbClr val="FFFFFF"/>
                </a:solidFill>
                <a:latin typeface="Irancell"/>
                <a:ea typeface="Irancell"/>
                <a:cs typeface="Irancell"/>
              </a:defRPr>
            </a:lvl1pPr>
            <a:lvl2pPr algn="r">
              <a:defRPr sz="1275" b="0">
                <a:solidFill>
                  <a:srgbClr val="FFFFFF"/>
                </a:solidFill>
                <a:latin typeface="Irancell"/>
                <a:ea typeface="Irancell"/>
                <a:cs typeface="Irancell"/>
              </a:defRPr>
            </a:lvl2pPr>
            <a:lvl3pPr algn="r">
              <a:defRPr sz="1275" b="0">
                <a:solidFill>
                  <a:srgbClr val="FFFFFF"/>
                </a:solidFill>
                <a:latin typeface="Irancell"/>
                <a:ea typeface="Irancell"/>
                <a:cs typeface="Irancell"/>
              </a:defRPr>
            </a:lvl3pPr>
            <a:lvl4pPr algn="r">
              <a:defRPr sz="1275" b="0">
                <a:solidFill>
                  <a:srgbClr val="FFFFFF"/>
                </a:solidFill>
                <a:latin typeface="Irancell"/>
                <a:ea typeface="Irancell"/>
                <a:cs typeface="Irancell"/>
              </a:defRPr>
            </a:lvl4pPr>
            <a:lvl5pPr algn="r">
              <a:defRPr sz="1275" b="0">
                <a:solidFill>
                  <a:srgbClr val="FFFFFF"/>
                </a:solidFill>
                <a:latin typeface="Irancell"/>
                <a:ea typeface="Irancell"/>
                <a:cs typeface="Irancell"/>
              </a:defRPr>
            </a:lvl5pPr>
            <a:lvl6pPr algn="r">
              <a:defRPr sz="1275" b="0">
                <a:solidFill>
                  <a:srgbClr val="FFFFFF"/>
                </a:solidFill>
                <a:latin typeface="Irancell"/>
                <a:ea typeface="Irancell"/>
                <a:cs typeface="Irancell"/>
              </a:defRPr>
            </a:lvl6pPr>
            <a:lvl7pPr algn="r">
              <a:defRPr sz="1275" b="0">
                <a:solidFill>
                  <a:srgbClr val="FFFFFF"/>
                </a:solidFill>
                <a:latin typeface="Irancell"/>
                <a:ea typeface="Irancell"/>
                <a:cs typeface="Irancell"/>
              </a:defRPr>
            </a:lvl7pPr>
            <a:lvl8pPr algn="r">
              <a:defRPr sz="1275" b="0">
                <a:solidFill>
                  <a:srgbClr val="FFFFFF"/>
                </a:solidFill>
                <a:latin typeface="Irancell"/>
                <a:ea typeface="Irancell"/>
                <a:cs typeface="Irancell"/>
              </a:defRPr>
            </a:lvl8pPr>
            <a:lvl9pPr algn="r">
              <a:defRPr sz="1275" b="0">
                <a:solidFill>
                  <a:srgbClr val="FFFFFF"/>
                </a:solidFill>
                <a:latin typeface="Irancell"/>
                <a:ea typeface="Irancell"/>
                <a:cs typeface="Irancell"/>
              </a:defRPr>
            </a:lvl9pPr>
          </a:lstStyle>
          <a:p xmlns:a="http://schemas.openxmlformats.org/drawingml/2006/main">
            <a:pPr algn="r">
              <a:defRPr sz="1275" b="0">
                <a:solidFill>
                  <a:srgbClr val="FFFFFF"/>
                </a:solidFill>
                <a:latin typeface="Irancell"/>
                <a:ea typeface="Irancell"/>
                <a:cs typeface="Irancell"/>
              </a:defRPr>
            </a:pPr>
            <a:r>
              <a:rPr sz="1275" b="0">
                <a:solidFill>
                  <a:srgbClr val="FFFFFF"/>
                </a:solidFill>
                <a:latin typeface="Irancell"/>
                <a:ea typeface="Irancell"/>
                <a:cs typeface="Irancell"/>
              </a:rPr>
              <a:t>Pradhan et al. (2025)</a:t>
            </a:r>
          </a:p>
          <a:p xmlns:a="http://schemas.openxmlformats.org/drawingml/2006/main">
            <a:pPr algn="r" rtl="1">
              <a:defRPr sz="1275" b="0">
                <a:solidFill>
                  <a:srgbClr val="FFFFFF"/>
                </a:solidFill>
                <a:latin typeface="Irancell"/>
                <a:ea typeface="Irancell"/>
                <a:cs typeface="Irancell"/>
              </a:defRPr>
            </a:pPr>
            <a:r>
              <a:rPr sz="1275" b="0">
                <a:solidFill>
                  <a:srgbClr val="FFFFFF"/>
                </a:solidFill>
                <a:latin typeface="Irancell"/>
                <a:ea typeface="Irancell"/>
                <a:cs typeface="Irancell"/>
              </a:rPr>
              <a:t>پرادهان و همکاران (۲۰۲۵)</a:t>
            </a:r>
          </a:p>
          <a:p xmlns:a="http://schemas.openxmlformats.org/drawingml/2006/main">
            <a:pPr algn="r">
              <a:defRPr sz="1275" b="0">
                <a:solidFill>
                  <a:srgbClr val="FFFFFF"/>
                </a:solidFill>
                <a:latin typeface="Irancell"/>
                <a:ea typeface="Irancell"/>
                <a:cs typeface="Irancell"/>
              </a:defRPr>
            </a:pPr>
            <a:r>
              <a:rPr sz="1275" b="0">
                <a:solidFill>
                  <a:srgbClr val="FFFFFF"/>
                </a:solidFill>
                <a:latin typeface="Irancell"/>
                <a:ea typeface="Irancell"/>
                <a:cs typeface="Irancell"/>
              </a:rPr>
              <a:t>Acta Psychologica</a:t>
            </a:r>
          </a:p>
          <a:p xmlns:a="http://schemas.openxmlformats.org/drawingml/2006/main">
            <a:pPr algn="r" rtl="1">
              <a:defRPr sz="1275" b="0">
                <a:solidFill>
                  <a:srgbClr val="FFFFFF"/>
                </a:solidFill>
                <a:latin typeface="Irancell"/>
                <a:ea typeface="Irancell"/>
                <a:cs typeface="Irancell"/>
              </a:defRPr>
            </a:pPr>
            <a:r>
              <a:rPr sz="1275" b="0">
                <a:solidFill>
                  <a:srgbClr val="FFFFFF"/>
                </a:solidFill>
                <a:latin typeface="Irancell"/>
                <a:ea typeface="Irancell"/>
                <a:cs typeface="Irancell"/>
              </a:rPr>
              <a:t>مجله اکتا سایکولوژیکا</a:t>
            </a:r>
          </a:p>
        </p:txBody>
      </p:sp>
    </p:spTree>
    <p:extLst>
      <p:ext uri="{BB962C8B-B14F-4D97-AF65-F5344CB8AC3E}">
        <p14:creationId xmlns:p14="http://schemas.microsoft.com/office/powerpoint/2010/main" val="1977543875"/>
      </p:ext>
    </p:extLst>
  </p:cSld>
</p:sld>
</file>

<file path=ppt/slides/slide2.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E60B5D2-37CD-471C-80FA-0035A4152ADF}"/>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7F6F151C-FBA2-433C-AAC5-A4569788F56C}"/>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مسئله: فروش بیشتر، زندگی بهتر؟</a:t>
            </a:r>
          </a:p>
        </p:txBody>
      </p:sp>
      <p:sp>
        <p:nvSpPr>
          <p:cNvPr id="3" name="">
            <a:extLst xmlns:a="http://schemas.openxmlformats.org/drawingml/2006/main">
              <a:ext uri="{FF2B5EF4-FFF2-40B4-BE49-F238E27FC236}">
                <a16:creationId xmlns:a16="http://schemas.microsoft.com/office/drawing/2014/main" id="{25476EE2-2436-4CC0-A693-D33C3EEB4DD0}"/>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21B9138-2E6F-4FA5-9C62-6914FC39440E}"/>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02 / 40</a:t>
            </a:r>
          </a:p>
        </p:txBody>
      </p:sp>
      <p:sp>
        <p:nvSpPr>
          <p:cNvPr id="5" name="">
            <a:extLst xmlns:a="http://schemas.openxmlformats.org/drawingml/2006/main">
              <a:ext uri="{FF2B5EF4-FFF2-40B4-BE49-F238E27FC236}">
                <a16:creationId xmlns:a16="http://schemas.microsoft.com/office/drawing/2014/main" id="{DB3BF631-E85B-47C6-A896-DBE570495D73}"/>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1–2</a:t>
            </a:r>
          </a:p>
        </p:txBody>
      </p:sp>
      <p:pic>
        <p:nvPicPr>
          <p:cNvPr id="6" name="">
            <a:extLst xmlns:a="http://schemas.openxmlformats.org/drawingml/2006/main">
              <a:ext uri="{FF2B5EF4-FFF2-40B4-BE49-F238E27FC236}">
                <a16:creationId xmlns:a16="http://schemas.microsoft.com/office/drawing/2014/main" id="{25B5CFD4-7D90-4FAA-9C96-79AA3A7F26E9}"/>
              </a:ext>
            </a:extLst>
          </p:cNvPr>
          <p:cNvPicPr>
            <a:picLocks xmlns:a="http://schemas.openxmlformats.org/drawingml/2006/main" noChangeAspect="1"/>
          </p:cNvPicPr>
          <p:nvPr/>
        </p:nvPicPr>
        <p:blipFill>
          <a:blip xmlns:r="http://schemas.openxmlformats.org/officeDocument/2006/relationships" xmlns:a="http://schemas.openxmlformats.org/drawingml/2006/main" r:embed="R10b8da634ead4f15"/>
          <a:srcRect xmlns:a="http://schemas.openxmlformats.org/drawingml/2006/main" l="4908" t="0" r="4908" b="0"/>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22734A1-8C15-4F09-8BB6-9D03B5434591}"/>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EAEF9C15-C7A9-4E77-AE21-D3AE1DD81392}"/>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رضایت از خرید فقط یک بخش از بهزیستی است.</a:t>
            </a:r>
          </a:p>
        </p:txBody>
      </p:sp>
      <p:sp>
        <p:nvSpPr>
          <p:cNvPr id="9" name="">
            <a:extLst xmlns:a="http://schemas.openxmlformats.org/drawingml/2006/main">
              <a:ext uri="{FF2B5EF4-FFF2-40B4-BE49-F238E27FC236}">
                <a16:creationId xmlns:a16="http://schemas.microsoft.com/office/drawing/2014/main" id="{9BBE4ED9-2614-43F6-85C6-798DC5926A56}"/>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B1D0EA3-366B-42A7-AACE-4673EC8964F0}"/>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پیامدهای مالی و اجتماعی در طول زمان اهمیت دارند.</a:t>
            </a:r>
          </a:p>
        </p:txBody>
      </p:sp>
      <p:sp>
        <p:nvSpPr>
          <p:cNvPr id="11" name="">
            <a:extLst xmlns:a="http://schemas.openxmlformats.org/drawingml/2006/main">
              <a:ext uri="{FF2B5EF4-FFF2-40B4-BE49-F238E27FC236}">
                <a16:creationId xmlns:a16="http://schemas.microsoft.com/office/drawing/2014/main" id="{0FE2D439-0E17-43A0-91DB-439FF64A3AD4}"/>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35D1084-E0E4-4987-8D88-80E4E328109D}"/>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واحد ارزیابی باید فراتر از لحظه معامله باشد.</a:t>
            </a:r>
          </a:p>
        </p:txBody>
      </p:sp>
      <p:sp>
        <p:nvSpPr>
          <p:cNvPr id="13" name="">
            <a:extLst xmlns:a="http://schemas.openxmlformats.org/drawingml/2006/main">
              <a:ext uri="{FF2B5EF4-FFF2-40B4-BE49-F238E27FC236}">
                <a16:creationId xmlns:a16="http://schemas.microsoft.com/office/drawing/2014/main" id="{3A44F36F-BD49-4125-ABAD-CB28C293DDA6}"/>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109816555"/>
      </p:ext>
    </p:extLst>
  </p:cSld>
</p:sld>
</file>

<file path=ppt/slides/slide3.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6D8BFE2-A309-417B-A542-052345311EAA}"/>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2AED031B-3A54-49E7-A813-B321192D3FE9}"/>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لذت‌جویی و معناگرایی</a:t>
            </a:r>
          </a:p>
        </p:txBody>
      </p:sp>
      <p:sp>
        <p:nvSpPr>
          <p:cNvPr id="3" name="">
            <a:extLst xmlns:a="http://schemas.openxmlformats.org/drawingml/2006/main">
              <a:ext uri="{FF2B5EF4-FFF2-40B4-BE49-F238E27FC236}">
                <a16:creationId xmlns:a16="http://schemas.microsoft.com/office/drawing/2014/main" id="{6FD0FEDA-2849-4594-80C4-04BAE082C88D}"/>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24B373CC-4DFF-41EC-9D71-5A907462975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03 / 40</a:t>
            </a:r>
          </a:p>
        </p:txBody>
      </p:sp>
      <p:sp>
        <p:nvSpPr>
          <p:cNvPr id="5" name="">
            <a:extLst xmlns:a="http://schemas.openxmlformats.org/drawingml/2006/main">
              <a:ext uri="{FF2B5EF4-FFF2-40B4-BE49-F238E27FC236}">
                <a16:creationId xmlns:a16="http://schemas.microsoft.com/office/drawing/2014/main" id="{C0E0AEA4-BC81-4BC8-BCED-AD42876C31B2}"/>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2–3</a:t>
            </a:r>
          </a:p>
        </p:txBody>
      </p:sp>
      <p:sp>
        <p:nvSpPr>
          <p:cNvPr id="6" name="">
            <a:extLst xmlns:a="http://schemas.openxmlformats.org/drawingml/2006/main">
              <a:ext uri="{FF2B5EF4-FFF2-40B4-BE49-F238E27FC236}">
                <a16:creationId xmlns:a16="http://schemas.microsoft.com/office/drawing/2014/main" id="{750D7555-FB20-491C-894C-422C6599B5C3}"/>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E192745-D015-40F6-9C04-C15CD7CBA144}"/>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لذت‌جویی</a:t>
            </a:r>
          </a:p>
        </p:txBody>
      </p:sp>
      <p:sp>
        <p:nvSpPr>
          <p:cNvPr id="8" name="">
            <a:extLst xmlns:a="http://schemas.openxmlformats.org/drawingml/2006/main">
              <a:ext uri="{FF2B5EF4-FFF2-40B4-BE49-F238E27FC236}">
                <a16:creationId xmlns:a16="http://schemas.microsoft.com/office/drawing/2014/main" id="{C4DFEE2A-6C28-47EF-8DB5-F3C46351BC94}"/>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کیفیت تجربه و هیجان</a:t>
            </a:r>
          </a:p>
        </p:txBody>
      </p:sp>
      <p:sp>
        <p:nvSpPr>
          <p:cNvPr id="9" name="">
            <a:extLst xmlns:a="http://schemas.openxmlformats.org/drawingml/2006/main">
              <a:ext uri="{FF2B5EF4-FFF2-40B4-BE49-F238E27FC236}">
                <a16:creationId xmlns:a16="http://schemas.microsoft.com/office/drawing/2014/main" id="{09573D6E-C49B-4E3A-81C7-7A41DF6089C3}"/>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16151BC8-70A4-4E10-863F-A4A643138B7A}"/>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D3F983B-2012-4846-BAA2-8A7A51002EE6}"/>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معناگرایی</a:t>
            </a:r>
          </a:p>
        </p:txBody>
      </p:sp>
      <p:sp>
        <p:nvSpPr>
          <p:cNvPr id="12" name="">
            <a:extLst xmlns:a="http://schemas.openxmlformats.org/drawingml/2006/main">
              <a:ext uri="{FF2B5EF4-FFF2-40B4-BE49-F238E27FC236}">
                <a16:creationId xmlns:a16="http://schemas.microsoft.com/office/drawing/2014/main" id="{ACD3F07E-27A6-40EF-BF08-C3EA83788455}"/>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رشد و تحقق ظرفیت</a:t>
            </a:r>
          </a:p>
        </p:txBody>
      </p:sp>
      <p:sp>
        <p:nvSpPr>
          <p:cNvPr id="13" name="">
            <a:extLst xmlns:a="http://schemas.openxmlformats.org/drawingml/2006/main">
              <a:ext uri="{FF2B5EF4-FFF2-40B4-BE49-F238E27FC236}">
                <a16:creationId xmlns:a16="http://schemas.microsoft.com/office/drawing/2014/main" id="{5CC01008-9DAE-4289-BA85-C8F0A0BB0BC7}"/>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1531C9D4-AB11-4471-8EA8-A03592BA56B8}"/>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06ABB7F-189B-4D2E-9619-4F57801E3954}"/>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پیامد بازار</a:t>
            </a:r>
          </a:p>
        </p:txBody>
      </p:sp>
      <p:sp>
        <p:nvSpPr>
          <p:cNvPr id="16" name="">
            <a:extLst xmlns:a="http://schemas.openxmlformats.org/drawingml/2006/main">
              <a:ext uri="{FF2B5EF4-FFF2-40B4-BE49-F238E27FC236}">
                <a16:creationId xmlns:a16="http://schemas.microsoft.com/office/drawing/2014/main" id="{51D62D07-C744-417D-BCB1-11B7097ECCB1}"/>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سنجش جداگانه هر دو بعد</a:t>
            </a:r>
          </a:p>
        </p:txBody>
      </p:sp>
      <p:sp>
        <p:nvSpPr>
          <p:cNvPr id="17" name="">
            <a:extLst xmlns:a="http://schemas.openxmlformats.org/drawingml/2006/main">
              <a:ext uri="{FF2B5EF4-FFF2-40B4-BE49-F238E27FC236}">
                <a16:creationId xmlns:a16="http://schemas.microsoft.com/office/drawing/2014/main" id="{5869CDF7-599B-44BB-8EB2-7CC0A4D29D84}"/>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لذت‌جویی: تجربه خوشایند و کاهش رنج</a:t>
            </a:r>
          </a:p>
        </p:txBody>
      </p:sp>
      <p:sp>
        <p:nvSpPr>
          <p:cNvPr id="18" name="">
            <a:extLst xmlns:a="http://schemas.openxmlformats.org/drawingml/2006/main">
              <a:ext uri="{FF2B5EF4-FFF2-40B4-BE49-F238E27FC236}">
                <a16:creationId xmlns:a16="http://schemas.microsoft.com/office/drawing/2014/main" id="{5EEAFEAD-86E9-4EEA-A2C8-BF954F484764}"/>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معناگرایی: رشد، هدف و تحقق ظرفیت‌ها</a:t>
            </a:r>
          </a:p>
        </p:txBody>
      </p:sp>
      <p:sp>
        <p:nvSpPr>
          <p:cNvPr id="19" name="">
            <a:extLst xmlns:a="http://schemas.openxmlformats.org/drawingml/2006/main">
              <a:ext uri="{FF2B5EF4-FFF2-40B4-BE49-F238E27FC236}">
                <a16:creationId xmlns:a16="http://schemas.microsoft.com/office/drawing/2014/main" id="{342949C5-0AF2-4069-B0C6-1000C158FA46}"/>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دو افق متمایز که می‌توانند مکمل باشند.</a:t>
            </a:r>
          </a:p>
        </p:txBody>
      </p:sp>
      <p:sp>
        <p:nvSpPr>
          <p:cNvPr id="20" name="">
            <a:extLst xmlns:a="http://schemas.openxmlformats.org/drawingml/2006/main">
              <a:ext uri="{FF2B5EF4-FFF2-40B4-BE49-F238E27FC236}">
                <a16:creationId xmlns:a16="http://schemas.microsoft.com/office/drawing/2014/main" id="{489E00AA-28ED-4378-B4D9-3DDD6AB9E37C}"/>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620640687"/>
      </p:ext>
    </p:extLst>
  </p:cSld>
</p:sld>
</file>

<file path=ppt/slides/slide4.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BA26084-825D-4446-8EE1-0693C6256B6C}"/>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692D8F5-B6DD-4204-B141-A4DDCA93812C}"/>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معنا در تجربه مصرف شکل می‌گیرد</a:t>
            </a:r>
          </a:p>
        </p:txBody>
      </p:sp>
      <p:sp>
        <p:nvSpPr>
          <p:cNvPr id="3" name="">
            <a:extLst xmlns:a="http://schemas.openxmlformats.org/drawingml/2006/main">
              <a:ext uri="{FF2B5EF4-FFF2-40B4-BE49-F238E27FC236}">
                <a16:creationId xmlns:a16="http://schemas.microsoft.com/office/drawing/2014/main" id="{87FE8CA8-4584-4ACB-9F75-16C081A15A56}"/>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DC01017-446E-488F-90A5-8F43F6C7EF96}"/>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04 / 40</a:t>
            </a:r>
          </a:p>
        </p:txBody>
      </p:sp>
      <p:sp>
        <p:nvSpPr>
          <p:cNvPr id="5" name="">
            <a:extLst xmlns:a="http://schemas.openxmlformats.org/drawingml/2006/main">
              <a:ext uri="{FF2B5EF4-FFF2-40B4-BE49-F238E27FC236}">
                <a16:creationId xmlns:a16="http://schemas.microsoft.com/office/drawing/2014/main" id="{47EA33D1-D597-4C0D-8218-3D01CD4C511F}"/>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3، 10</a:t>
            </a:r>
          </a:p>
        </p:txBody>
      </p:sp>
      <p:sp>
        <p:nvSpPr>
          <p:cNvPr id="6" name="">
            <a:extLst xmlns:a="http://schemas.openxmlformats.org/drawingml/2006/main">
              <a:ext uri="{FF2B5EF4-FFF2-40B4-BE49-F238E27FC236}">
                <a16:creationId xmlns:a16="http://schemas.microsoft.com/office/drawing/2014/main" id="{93BF56EA-D872-4F2F-A215-77CC54C8666D}"/>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7FBA018-388D-4B02-A49B-7F79A2393A69}"/>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خودمختاری</a:t>
            </a:r>
          </a:p>
        </p:txBody>
      </p:sp>
      <p:sp>
        <p:nvSpPr>
          <p:cNvPr id="8" name="">
            <a:extLst xmlns:a="http://schemas.openxmlformats.org/drawingml/2006/main">
              <a:ext uri="{FF2B5EF4-FFF2-40B4-BE49-F238E27FC236}">
                <a16:creationId xmlns:a16="http://schemas.microsoft.com/office/drawing/2014/main" id="{599CC8E5-2873-4F68-AC61-0663A80C1953}"/>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انتخاب آگاهانه و آزادانه</a:t>
            </a:r>
          </a:p>
        </p:txBody>
      </p:sp>
      <p:sp>
        <p:nvSpPr>
          <p:cNvPr id="9" name="">
            <a:extLst xmlns:a="http://schemas.openxmlformats.org/drawingml/2006/main">
              <a:ext uri="{FF2B5EF4-FFF2-40B4-BE49-F238E27FC236}">
                <a16:creationId xmlns:a16="http://schemas.microsoft.com/office/drawing/2014/main" id="{FECA5309-B46E-43D1-A4A1-91A1F9FC4285}"/>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480A246E-B802-430F-8307-B8E1C29BED65}"/>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B50238F-A46C-4102-8C8C-B94E5A03DD3C}"/>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شایستگی</a:t>
            </a:r>
          </a:p>
        </p:txBody>
      </p:sp>
      <p:sp>
        <p:nvSpPr>
          <p:cNvPr id="12" name="">
            <a:extLst xmlns:a="http://schemas.openxmlformats.org/drawingml/2006/main">
              <a:ext uri="{FF2B5EF4-FFF2-40B4-BE49-F238E27FC236}">
                <a16:creationId xmlns:a16="http://schemas.microsoft.com/office/drawing/2014/main" id="{CAD54AE1-E98C-4F79-86BB-A57DCF7F3AD9}"/>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مهارت و اثربخشی</a:t>
            </a:r>
          </a:p>
        </p:txBody>
      </p:sp>
      <p:sp>
        <p:nvSpPr>
          <p:cNvPr id="13" name="">
            <a:extLst xmlns:a="http://schemas.openxmlformats.org/drawingml/2006/main">
              <a:ext uri="{FF2B5EF4-FFF2-40B4-BE49-F238E27FC236}">
                <a16:creationId xmlns:a16="http://schemas.microsoft.com/office/drawing/2014/main" id="{33A1222F-494B-44C1-9A9C-7EAFD3F93BD8}"/>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6FD40E95-E391-4FD2-94E1-BA32262901DD}"/>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FA6407A-F039-4604-9C0A-CF5F70995FD8}"/>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ارتباط</a:t>
            </a:r>
          </a:p>
        </p:txBody>
      </p:sp>
      <p:sp>
        <p:nvSpPr>
          <p:cNvPr id="16" name="">
            <a:extLst xmlns:a="http://schemas.openxmlformats.org/drawingml/2006/main">
              <a:ext uri="{FF2B5EF4-FFF2-40B4-BE49-F238E27FC236}">
                <a16:creationId xmlns:a16="http://schemas.microsoft.com/office/drawing/2014/main" id="{7746315A-5564-4B51-8FF5-AE10A9C37B31}"/>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مشارکت و تعلق</a:t>
            </a:r>
          </a:p>
        </p:txBody>
      </p:sp>
      <p:sp>
        <p:nvSpPr>
          <p:cNvPr id="17" name="">
            <a:extLst xmlns:a="http://schemas.openxmlformats.org/drawingml/2006/main">
              <a:ext uri="{FF2B5EF4-FFF2-40B4-BE49-F238E27FC236}">
                <a16:creationId xmlns:a16="http://schemas.microsoft.com/office/drawing/2014/main" id="{E84DA05F-92D9-4EA7-AE5F-F4F8F857733C}"/>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اختیار: انتخابی که فرد آن را از خود می‌داند.</a:t>
            </a:r>
          </a:p>
        </p:txBody>
      </p:sp>
      <p:sp>
        <p:nvSpPr>
          <p:cNvPr id="18" name="">
            <a:extLst xmlns:a="http://schemas.openxmlformats.org/drawingml/2006/main">
              <a:ext uri="{FF2B5EF4-FFF2-40B4-BE49-F238E27FC236}">
                <a16:creationId xmlns:a16="http://schemas.microsoft.com/office/drawing/2014/main" id="{4A62B12C-AF31-4090-B47E-8304D8BA412F}"/>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شایستگی: توانایی استفاده و حل مسئله</a:t>
            </a:r>
          </a:p>
        </p:txBody>
      </p:sp>
      <p:sp>
        <p:nvSpPr>
          <p:cNvPr id="19" name="">
            <a:extLst xmlns:a="http://schemas.openxmlformats.org/drawingml/2006/main">
              <a:ext uri="{FF2B5EF4-FFF2-40B4-BE49-F238E27FC236}">
                <a16:creationId xmlns:a16="http://schemas.microsoft.com/office/drawing/2014/main" id="{39016364-6595-4548-9061-D3CB8E9B15A8}"/>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ارتباط: پیوند اصیل با دیگران</a:t>
            </a:r>
          </a:p>
        </p:txBody>
      </p:sp>
      <p:sp>
        <p:nvSpPr>
          <p:cNvPr id="20" name="">
            <a:extLst xmlns:a="http://schemas.openxmlformats.org/drawingml/2006/main">
              <a:ext uri="{FF2B5EF4-FFF2-40B4-BE49-F238E27FC236}">
                <a16:creationId xmlns:a16="http://schemas.microsoft.com/office/drawing/2014/main" id="{FA452118-8271-4442-9484-B8877CFF4A19}"/>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443936623"/>
      </p:ext>
    </p:extLst>
  </p:cSld>
</p:sld>
</file>

<file path=ppt/slides/slide5.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894554C-AC7D-429B-9619-DABF5ECA3346}"/>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0F0BD4F2-87C1-4337-91B9-99CA40C98789}"/>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از بهزیستی فرد تا رفاه جامعه</a:t>
            </a:r>
          </a:p>
        </p:txBody>
      </p:sp>
      <p:sp>
        <p:nvSpPr>
          <p:cNvPr id="3" name="">
            <a:extLst xmlns:a="http://schemas.openxmlformats.org/drawingml/2006/main">
              <a:ext uri="{FF2B5EF4-FFF2-40B4-BE49-F238E27FC236}">
                <a16:creationId xmlns:a16="http://schemas.microsoft.com/office/drawing/2014/main" id="{E23E68A6-CCC8-4915-9FBC-A9E85357B405}"/>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EB29D35F-64A2-4614-B853-2C2BF0CF60BA}"/>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05 / 40</a:t>
            </a:r>
          </a:p>
        </p:txBody>
      </p:sp>
      <p:sp>
        <p:nvSpPr>
          <p:cNvPr id="5" name="">
            <a:extLst xmlns:a="http://schemas.openxmlformats.org/drawingml/2006/main">
              <a:ext uri="{FF2B5EF4-FFF2-40B4-BE49-F238E27FC236}">
                <a16:creationId xmlns:a16="http://schemas.microsoft.com/office/drawing/2014/main" id="{64C537A2-5E85-4E57-BD30-3167D9D78A8F}"/>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2، 9–10</a:t>
            </a:r>
          </a:p>
        </p:txBody>
      </p:sp>
      <p:sp>
        <p:nvSpPr>
          <p:cNvPr id="6" name="">
            <a:extLst xmlns:a="http://schemas.openxmlformats.org/drawingml/2006/main">
              <a:ext uri="{FF2B5EF4-FFF2-40B4-BE49-F238E27FC236}">
                <a16:creationId xmlns:a16="http://schemas.microsoft.com/office/drawing/2014/main" id="{EDF7DD6E-A49E-4EF8-B1E9-CF7C776DA7DF}"/>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484E979-EB84-4912-822A-0D367572B9A4}"/>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فرد</a:t>
            </a:r>
          </a:p>
        </p:txBody>
      </p:sp>
      <p:sp>
        <p:nvSpPr>
          <p:cNvPr id="8" name="">
            <a:extLst xmlns:a="http://schemas.openxmlformats.org/drawingml/2006/main">
              <a:ext uri="{FF2B5EF4-FFF2-40B4-BE49-F238E27FC236}">
                <a16:creationId xmlns:a16="http://schemas.microsoft.com/office/drawing/2014/main" id="{CE8D1CD0-04A0-421D-86A6-ACB56DA0CF1F}"/>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رضایت در فرایند مصرف</a:t>
            </a:r>
          </a:p>
        </p:txBody>
      </p:sp>
      <p:sp>
        <p:nvSpPr>
          <p:cNvPr id="9" name="">
            <a:extLst xmlns:a="http://schemas.openxmlformats.org/drawingml/2006/main">
              <a:ext uri="{FF2B5EF4-FFF2-40B4-BE49-F238E27FC236}">
                <a16:creationId xmlns:a16="http://schemas.microsoft.com/office/drawing/2014/main" id="{BBD62216-E19D-4E00-9B0C-5268AC58267E}"/>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1817BA5D-A5FF-4AB6-B11B-9B967E7C3471}"/>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F73F5125-B717-40EC-8425-9BBBE96DE538}"/>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زمینه</a:t>
            </a:r>
          </a:p>
        </p:txBody>
      </p:sp>
      <p:sp>
        <p:nvSpPr>
          <p:cNvPr id="12" name="">
            <a:extLst xmlns:a="http://schemas.openxmlformats.org/drawingml/2006/main">
              <a:ext uri="{FF2B5EF4-FFF2-40B4-BE49-F238E27FC236}">
                <a16:creationId xmlns:a16="http://schemas.microsoft.com/office/drawing/2014/main" id="{3A44E3CA-6820-4614-A168-AE4109E33BE0}"/>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فرهنگ، منابع و نهادها</a:t>
            </a:r>
          </a:p>
        </p:txBody>
      </p:sp>
      <p:sp>
        <p:nvSpPr>
          <p:cNvPr id="13" name="">
            <a:extLst xmlns:a="http://schemas.openxmlformats.org/drawingml/2006/main">
              <a:ext uri="{FF2B5EF4-FFF2-40B4-BE49-F238E27FC236}">
                <a16:creationId xmlns:a16="http://schemas.microsoft.com/office/drawing/2014/main" id="{FD273994-71F1-434F-984A-B4038231BE19}"/>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8200903B-7C12-4264-BC0E-4B4C4FEB81E6}"/>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60D200C-ADB9-4F48-B1FE-3C467B41471B}"/>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جامعه</a:t>
            </a:r>
          </a:p>
        </p:txBody>
      </p:sp>
      <p:sp>
        <p:nvSpPr>
          <p:cNvPr id="16" name="">
            <a:extLst xmlns:a="http://schemas.openxmlformats.org/drawingml/2006/main">
              <a:ext uri="{FF2B5EF4-FFF2-40B4-BE49-F238E27FC236}">
                <a16:creationId xmlns:a16="http://schemas.microsoft.com/office/drawing/2014/main" id="{0D59AD21-5A54-44D0-93D8-A2732D12450E}"/>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توزیع منافع و آسیب‌ها</a:t>
            </a:r>
          </a:p>
        </p:txBody>
      </p:sp>
      <p:sp>
        <p:nvSpPr>
          <p:cNvPr id="17" name="">
            <a:extLst xmlns:a="http://schemas.openxmlformats.org/drawingml/2006/main">
              <a:ext uri="{FF2B5EF4-FFF2-40B4-BE49-F238E27FC236}">
                <a16:creationId xmlns:a16="http://schemas.microsoft.com/office/drawing/2014/main" id="{D61F5DFD-CAA4-459E-BF75-DC98016D763F}"/>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سطح خرد: تجربه و رضایت مصرف‌کننده</a:t>
            </a:r>
          </a:p>
        </p:txBody>
      </p:sp>
      <p:sp>
        <p:nvSpPr>
          <p:cNvPr id="18" name="">
            <a:extLst xmlns:a="http://schemas.openxmlformats.org/drawingml/2006/main">
              <a:ext uri="{FF2B5EF4-FFF2-40B4-BE49-F238E27FC236}">
                <a16:creationId xmlns:a16="http://schemas.microsoft.com/office/drawing/2014/main" id="{02D35B48-0704-49F4-9A8F-D30C589C49B7}"/>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سطح کلان: شرایط و پیامدهای اجتماعی</a:t>
            </a:r>
          </a:p>
        </p:txBody>
      </p:sp>
      <p:sp>
        <p:nvSpPr>
          <p:cNvPr id="19" name="">
            <a:extLst xmlns:a="http://schemas.openxmlformats.org/drawingml/2006/main">
              <a:ext uri="{FF2B5EF4-FFF2-40B4-BE49-F238E27FC236}">
                <a16:creationId xmlns:a16="http://schemas.microsoft.com/office/drawing/2014/main" id="{8B8B58FB-97E8-472A-92EE-B3EE7DEF5365}"/>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تجمیع رضایت فردی، خودبه‌خود رفاه جامعه را نمی‌سازد.</a:t>
            </a:r>
          </a:p>
        </p:txBody>
      </p:sp>
      <p:sp>
        <p:nvSpPr>
          <p:cNvPr id="20" name="">
            <a:extLst xmlns:a="http://schemas.openxmlformats.org/drawingml/2006/main">
              <a:ext uri="{FF2B5EF4-FFF2-40B4-BE49-F238E27FC236}">
                <a16:creationId xmlns:a16="http://schemas.microsoft.com/office/drawing/2014/main" id="{ED5DD517-A72D-4E3F-A6A6-8A94FE195952}"/>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339212373"/>
      </p:ext>
    </p:extLst>
  </p:cSld>
</p:sld>
</file>

<file path=ppt/slides/slide6.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545C785A-C7CC-4056-9A89-1C3B5D76BDFB}"/>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EE92D703-F3EF-4828-ABCC-3BCEBCC95B8D}"/>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پنج مرحله برای سنجش بهزیستی</a:t>
            </a:r>
          </a:p>
        </p:txBody>
      </p:sp>
      <p:sp>
        <p:nvSpPr>
          <p:cNvPr id="3" name="">
            <a:extLst xmlns:a="http://schemas.openxmlformats.org/drawingml/2006/main">
              <a:ext uri="{FF2B5EF4-FFF2-40B4-BE49-F238E27FC236}">
                <a16:creationId xmlns:a16="http://schemas.microsoft.com/office/drawing/2014/main" id="{AE9EF5FA-768E-4379-A4FF-7E661EF0DB6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05478D48-0068-45A4-9CE5-8569C02F49B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06 / 40</a:t>
            </a:r>
          </a:p>
        </p:txBody>
      </p:sp>
      <p:sp>
        <p:nvSpPr>
          <p:cNvPr id="5" name="">
            <a:extLst xmlns:a="http://schemas.openxmlformats.org/drawingml/2006/main">
              <a:ext uri="{FF2B5EF4-FFF2-40B4-BE49-F238E27FC236}">
                <a16:creationId xmlns:a16="http://schemas.microsoft.com/office/drawing/2014/main" id="{DE054E91-3CF9-4C0A-995D-FDB58DFE3013}"/>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7–8، 10</a:t>
            </a:r>
          </a:p>
        </p:txBody>
      </p:sp>
      <p:sp>
        <p:nvSpPr>
          <p:cNvPr id="6" name="">
            <a:extLst xmlns:a="http://schemas.openxmlformats.org/drawingml/2006/main">
              <a:ext uri="{FF2B5EF4-FFF2-40B4-BE49-F238E27FC236}">
                <a16:creationId xmlns:a16="http://schemas.microsoft.com/office/drawing/2014/main" id="{2D48A13F-3568-47D9-8818-F90E6FF5CD98}"/>
              </a:ext>
            </a:extLst>
          </p:cNvPr>
          <p:cNvSpPr>
            <a:spLocks xmlns:a="http://schemas.openxmlformats.org/drawingml/2006/main" noGrp="1"/>
          </p:cNvSpPr>
          <p:nvPr/>
        </p:nvSpPr>
        <p:spPr>
          <a:xfrm xmlns:a="http://schemas.openxmlformats.org/drawingml/2006/main">
            <a:off x="971550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8C321BE-5606-40BD-85E7-42A2D8386388}"/>
              </a:ext>
            </a:extLst>
          </p:cNvPr>
          <p:cNvSpPr>
            <a:spLocks xmlns:a="http://schemas.openxmlformats.org/drawingml/2006/main" noGrp="1"/>
          </p:cNvSpPr>
          <p:nvPr/>
        </p:nvSpPr>
        <p:spPr>
          <a:xfrm xmlns:a="http://schemas.openxmlformats.org/drawingml/2006/main">
            <a:off x="985837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اکتساب</a:t>
            </a:r>
          </a:p>
        </p:txBody>
      </p:sp>
      <p:sp>
        <p:nvSpPr>
          <p:cNvPr id="8" name="">
            <a:extLst xmlns:a="http://schemas.openxmlformats.org/drawingml/2006/main">
              <a:ext uri="{FF2B5EF4-FFF2-40B4-BE49-F238E27FC236}">
                <a16:creationId xmlns:a16="http://schemas.microsoft.com/office/drawing/2014/main" id="{1135DC14-C5E9-4434-A60B-805C3FD7A167}"/>
              </a:ext>
            </a:extLst>
          </p:cNvPr>
          <p:cNvSpPr>
            <a:spLocks xmlns:a="http://schemas.openxmlformats.org/drawingml/2006/main" noGrp="1"/>
          </p:cNvSpPr>
          <p:nvPr/>
        </p:nvSpPr>
        <p:spPr>
          <a:xfrm xmlns:a="http://schemas.openxmlformats.org/drawingml/2006/main">
            <a:off x="985837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دسترسی و خرید</a:t>
            </a:r>
          </a:p>
        </p:txBody>
      </p:sp>
      <p:sp>
        <p:nvSpPr>
          <p:cNvPr id="9" name="">
            <a:extLst xmlns:a="http://schemas.openxmlformats.org/drawingml/2006/main">
              <a:ext uri="{FF2B5EF4-FFF2-40B4-BE49-F238E27FC236}">
                <a16:creationId xmlns:a16="http://schemas.microsoft.com/office/drawing/2014/main" id="{61907076-3296-4F3C-BEAF-9B76444166DA}"/>
              </a:ext>
            </a:extLst>
          </p:cNvPr>
          <p:cNvSpPr>
            <a:spLocks xmlns:a="http://schemas.openxmlformats.org/drawingml/2006/main" noGrp="1"/>
          </p:cNvSpPr>
          <p:nvPr/>
        </p:nvSpPr>
        <p:spPr>
          <a:xfrm xmlns:a="http://schemas.openxmlformats.org/drawingml/2006/main">
            <a:off x="94011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A1AFD5F5-4524-4C86-AB29-91F033367D87}"/>
              </a:ext>
            </a:extLst>
          </p:cNvPr>
          <p:cNvSpPr>
            <a:spLocks xmlns:a="http://schemas.openxmlformats.org/drawingml/2006/main" noGrp="1"/>
          </p:cNvSpPr>
          <p:nvPr/>
        </p:nvSpPr>
        <p:spPr>
          <a:xfrm xmlns:a="http://schemas.openxmlformats.org/drawingml/2006/main">
            <a:off x="741045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DA42A3A-247D-4824-B27B-35988E15B277}"/>
              </a:ext>
            </a:extLst>
          </p:cNvPr>
          <p:cNvSpPr>
            <a:spLocks xmlns:a="http://schemas.openxmlformats.org/drawingml/2006/main" noGrp="1"/>
          </p:cNvSpPr>
          <p:nvPr/>
        </p:nvSpPr>
        <p:spPr>
          <a:xfrm xmlns:a="http://schemas.openxmlformats.org/drawingml/2006/main">
            <a:off x="755332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تملک</a:t>
            </a:r>
          </a:p>
        </p:txBody>
      </p:sp>
      <p:sp>
        <p:nvSpPr>
          <p:cNvPr id="12" name="">
            <a:extLst xmlns:a="http://schemas.openxmlformats.org/drawingml/2006/main">
              <a:ext uri="{FF2B5EF4-FFF2-40B4-BE49-F238E27FC236}">
                <a16:creationId xmlns:a16="http://schemas.microsoft.com/office/drawing/2014/main" id="{C7D5E53E-1898-454E-94DD-9EAD8DD53AC2}"/>
              </a:ext>
            </a:extLst>
          </p:cNvPr>
          <p:cNvSpPr>
            <a:spLocks xmlns:a="http://schemas.openxmlformats.org/drawingml/2006/main" noGrp="1"/>
          </p:cNvSpPr>
          <p:nvPr/>
        </p:nvSpPr>
        <p:spPr>
          <a:xfrm xmlns:a="http://schemas.openxmlformats.org/drawingml/2006/main">
            <a:off x="755332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تجربه مالکیت</a:t>
            </a:r>
          </a:p>
        </p:txBody>
      </p:sp>
      <p:sp>
        <p:nvSpPr>
          <p:cNvPr id="13" name="">
            <a:extLst xmlns:a="http://schemas.openxmlformats.org/drawingml/2006/main">
              <a:ext uri="{FF2B5EF4-FFF2-40B4-BE49-F238E27FC236}">
                <a16:creationId xmlns:a16="http://schemas.microsoft.com/office/drawing/2014/main" id="{9C6C4B98-DCB7-49E7-9A9A-5241B16860A9}"/>
              </a:ext>
            </a:extLst>
          </p:cNvPr>
          <p:cNvSpPr>
            <a:spLocks xmlns:a="http://schemas.openxmlformats.org/drawingml/2006/main" noGrp="1"/>
          </p:cNvSpPr>
          <p:nvPr/>
        </p:nvSpPr>
        <p:spPr>
          <a:xfrm xmlns:a="http://schemas.openxmlformats.org/drawingml/2006/main">
            <a:off x="70961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C3457464-126B-4E3D-8DAA-84A87E998A4E}"/>
              </a:ext>
            </a:extLst>
          </p:cNvPr>
          <p:cNvSpPr>
            <a:spLocks xmlns:a="http://schemas.openxmlformats.org/drawingml/2006/main" noGrp="1"/>
          </p:cNvSpPr>
          <p:nvPr/>
        </p:nvSpPr>
        <p:spPr>
          <a:xfrm xmlns:a="http://schemas.openxmlformats.org/drawingml/2006/main">
            <a:off x="510540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C4B5005-7729-4690-9639-419079A02BA4}"/>
              </a:ext>
            </a:extLst>
          </p:cNvPr>
          <p:cNvSpPr>
            <a:spLocks xmlns:a="http://schemas.openxmlformats.org/drawingml/2006/main" noGrp="1"/>
          </p:cNvSpPr>
          <p:nvPr/>
        </p:nvSpPr>
        <p:spPr>
          <a:xfrm xmlns:a="http://schemas.openxmlformats.org/drawingml/2006/main">
            <a:off x="524827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استفاده</a:t>
            </a:r>
          </a:p>
        </p:txBody>
      </p:sp>
      <p:sp>
        <p:nvSpPr>
          <p:cNvPr id="16" name="">
            <a:extLst xmlns:a="http://schemas.openxmlformats.org/drawingml/2006/main">
              <a:ext uri="{FF2B5EF4-FFF2-40B4-BE49-F238E27FC236}">
                <a16:creationId xmlns:a16="http://schemas.microsoft.com/office/drawing/2014/main" id="{6D1E8F4A-D95C-4259-9E42-BDD3493A1D41}"/>
              </a:ext>
            </a:extLst>
          </p:cNvPr>
          <p:cNvSpPr>
            <a:spLocks xmlns:a="http://schemas.openxmlformats.org/drawingml/2006/main" noGrp="1"/>
          </p:cNvSpPr>
          <p:nvPr/>
        </p:nvSpPr>
        <p:spPr>
          <a:xfrm xmlns:a="http://schemas.openxmlformats.org/drawingml/2006/main">
            <a:off x="524827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پیامد مصرف</a:t>
            </a:r>
          </a:p>
        </p:txBody>
      </p:sp>
      <p:sp>
        <p:nvSpPr>
          <p:cNvPr id="17" name="">
            <a:extLst xmlns:a="http://schemas.openxmlformats.org/drawingml/2006/main">
              <a:ext uri="{FF2B5EF4-FFF2-40B4-BE49-F238E27FC236}">
                <a16:creationId xmlns:a16="http://schemas.microsoft.com/office/drawing/2014/main" id="{366657F8-B639-4FAF-B85D-18958B259A51}"/>
              </a:ext>
            </a:extLst>
          </p:cNvPr>
          <p:cNvSpPr>
            <a:spLocks xmlns:a="http://schemas.openxmlformats.org/drawingml/2006/main" noGrp="1"/>
          </p:cNvSpPr>
          <p:nvPr/>
        </p:nvSpPr>
        <p:spPr>
          <a:xfrm xmlns:a="http://schemas.openxmlformats.org/drawingml/2006/main">
            <a:off x="47910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8" name="">
            <a:extLst xmlns:a="http://schemas.openxmlformats.org/drawingml/2006/main">
              <a:ext uri="{FF2B5EF4-FFF2-40B4-BE49-F238E27FC236}">
                <a16:creationId xmlns:a16="http://schemas.microsoft.com/office/drawing/2014/main" id="{EBE09F0C-A157-4CD9-AF2A-87667869CD37}"/>
              </a:ext>
            </a:extLst>
          </p:cNvPr>
          <p:cNvSpPr>
            <a:spLocks xmlns:a="http://schemas.openxmlformats.org/drawingml/2006/main" noGrp="1"/>
          </p:cNvSpPr>
          <p:nvPr/>
        </p:nvSpPr>
        <p:spPr>
          <a:xfrm xmlns:a="http://schemas.openxmlformats.org/drawingml/2006/main">
            <a:off x="280035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AFFB01E-C718-43B6-92E6-A1931732524B}"/>
              </a:ext>
            </a:extLst>
          </p:cNvPr>
          <p:cNvSpPr>
            <a:spLocks xmlns:a="http://schemas.openxmlformats.org/drawingml/2006/main" noGrp="1"/>
          </p:cNvSpPr>
          <p:nvPr/>
        </p:nvSpPr>
        <p:spPr>
          <a:xfrm xmlns:a="http://schemas.openxmlformats.org/drawingml/2006/main">
            <a:off x="294322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نگهداری</a:t>
            </a:r>
          </a:p>
        </p:txBody>
      </p:sp>
      <p:sp>
        <p:nvSpPr>
          <p:cNvPr id="20" name="">
            <a:extLst xmlns:a="http://schemas.openxmlformats.org/drawingml/2006/main">
              <a:ext uri="{FF2B5EF4-FFF2-40B4-BE49-F238E27FC236}">
                <a16:creationId xmlns:a16="http://schemas.microsoft.com/office/drawing/2014/main" id="{3F77F8A4-6C72-4C5A-B047-CD16D3E9D0CF}"/>
              </a:ext>
            </a:extLst>
          </p:cNvPr>
          <p:cNvSpPr>
            <a:spLocks xmlns:a="http://schemas.openxmlformats.org/drawingml/2006/main" noGrp="1"/>
          </p:cNvSpPr>
          <p:nvPr/>
        </p:nvSpPr>
        <p:spPr>
          <a:xfrm xmlns:a="http://schemas.openxmlformats.org/drawingml/2006/main">
            <a:off x="294322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تداوم کارکرد</a:t>
            </a:r>
          </a:p>
        </p:txBody>
      </p:sp>
      <p:sp>
        <p:nvSpPr>
          <p:cNvPr id="21" name="">
            <a:extLst xmlns:a="http://schemas.openxmlformats.org/drawingml/2006/main">
              <a:ext uri="{FF2B5EF4-FFF2-40B4-BE49-F238E27FC236}">
                <a16:creationId xmlns:a16="http://schemas.microsoft.com/office/drawing/2014/main" id="{F897B5C7-AA0D-4845-8A0D-4C299EB5E9E0}"/>
              </a:ext>
            </a:extLst>
          </p:cNvPr>
          <p:cNvSpPr>
            <a:spLocks xmlns:a="http://schemas.openxmlformats.org/drawingml/2006/main" noGrp="1"/>
          </p:cNvSpPr>
          <p:nvPr/>
        </p:nvSpPr>
        <p:spPr>
          <a:xfrm xmlns:a="http://schemas.openxmlformats.org/drawingml/2006/main">
            <a:off x="24860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22" name="">
            <a:extLst xmlns:a="http://schemas.openxmlformats.org/drawingml/2006/main">
              <a:ext uri="{FF2B5EF4-FFF2-40B4-BE49-F238E27FC236}">
                <a16:creationId xmlns:a16="http://schemas.microsoft.com/office/drawing/2014/main" id="{EBA79B09-8B0A-4AE3-9282-EC2EC456B900}"/>
              </a:ext>
            </a:extLst>
          </p:cNvPr>
          <p:cNvSpPr>
            <a:spLocks xmlns:a="http://schemas.openxmlformats.org/drawingml/2006/main" noGrp="1"/>
          </p:cNvSpPr>
          <p:nvPr/>
        </p:nvSpPr>
        <p:spPr>
          <a:xfrm xmlns:a="http://schemas.openxmlformats.org/drawingml/2006/main">
            <a:off x="49530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7AF55DE5-30FB-4932-898C-362DC21D8D65}"/>
              </a:ext>
            </a:extLst>
          </p:cNvPr>
          <p:cNvSpPr>
            <a:spLocks xmlns:a="http://schemas.openxmlformats.org/drawingml/2006/main" noGrp="1"/>
          </p:cNvSpPr>
          <p:nvPr/>
        </p:nvSpPr>
        <p:spPr>
          <a:xfrm xmlns:a="http://schemas.openxmlformats.org/drawingml/2006/main">
            <a:off x="63817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کنارگذاری</a:t>
            </a:r>
          </a:p>
        </p:txBody>
      </p:sp>
      <p:sp>
        <p:nvSpPr>
          <p:cNvPr id="24" name="">
            <a:extLst xmlns:a="http://schemas.openxmlformats.org/drawingml/2006/main">
              <a:ext uri="{FF2B5EF4-FFF2-40B4-BE49-F238E27FC236}">
                <a16:creationId xmlns:a16="http://schemas.microsoft.com/office/drawing/2014/main" id="{A2BAD5FD-7B67-4D57-A348-78A59128A96C}"/>
              </a:ext>
            </a:extLst>
          </p:cNvPr>
          <p:cNvSpPr>
            <a:spLocks xmlns:a="http://schemas.openxmlformats.org/drawingml/2006/main" noGrp="1"/>
          </p:cNvSpPr>
          <p:nvPr/>
        </p:nvSpPr>
        <p:spPr>
          <a:xfrm xmlns:a="http://schemas.openxmlformats.org/drawingml/2006/main">
            <a:off x="63817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پایان مصرف</a:t>
            </a:r>
          </a:p>
        </p:txBody>
      </p:sp>
      <p:sp>
        <p:nvSpPr>
          <p:cNvPr id="25" name="">
            <a:extLst xmlns:a="http://schemas.openxmlformats.org/drawingml/2006/main">
              <a:ext uri="{FF2B5EF4-FFF2-40B4-BE49-F238E27FC236}">
                <a16:creationId xmlns:a16="http://schemas.microsoft.com/office/drawing/2014/main" id="{A2272D4D-69F1-4E65-89CD-EDF41A14CD82}"/>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اکتساب، تملک و استفاده</a:t>
            </a:r>
          </a:p>
        </p:txBody>
      </p:sp>
      <p:sp>
        <p:nvSpPr>
          <p:cNvPr id="26" name="">
            <a:extLst xmlns:a="http://schemas.openxmlformats.org/drawingml/2006/main">
              <a:ext uri="{FF2B5EF4-FFF2-40B4-BE49-F238E27FC236}">
                <a16:creationId xmlns:a16="http://schemas.microsoft.com/office/drawing/2014/main" id="{43A67069-3BCE-407A-BDD3-9447F42FD728}"/>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نگهداری و کنارگذاری</a:t>
            </a:r>
          </a:p>
        </p:txBody>
      </p:sp>
      <p:sp>
        <p:nvSpPr>
          <p:cNvPr id="27" name="">
            <a:extLst xmlns:a="http://schemas.openxmlformats.org/drawingml/2006/main">
              <a:ext uri="{FF2B5EF4-FFF2-40B4-BE49-F238E27FC236}">
                <a16:creationId xmlns:a16="http://schemas.microsoft.com/office/drawing/2014/main" id="{92322420-D87B-47E0-98FF-C3754915592E}"/>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اهمیت هر مرحله به نوع محصول بستگی دارد.</a:t>
            </a:r>
          </a:p>
        </p:txBody>
      </p:sp>
      <p:sp>
        <p:nvSpPr>
          <p:cNvPr id="28" name="">
            <a:extLst xmlns:a="http://schemas.openxmlformats.org/drawingml/2006/main">
              <a:ext uri="{FF2B5EF4-FFF2-40B4-BE49-F238E27FC236}">
                <a16:creationId xmlns:a16="http://schemas.microsoft.com/office/drawing/2014/main" id="{42A68074-0C76-45CC-A0F6-C9DF79B5B501}"/>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131459481"/>
      </p:ext>
    </p:extLst>
  </p:cSld>
</p:sld>
</file>

<file path=ppt/slides/slide7.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DDA1EEB-299C-4AC8-82D3-E9C4F2FFD294}"/>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CDCFD39E-402C-4F18-9107-6EF69E363057}"/>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بخش‌بندی بر پایه نیاز و محدودیت</a:t>
            </a:r>
          </a:p>
        </p:txBody>
      </p:sp>
      <p:sp>
        <p:nvSpPr>
          <p:cNvPr id="3" name="">
            <a:extLst xmlns:a="http://schemas.openxmlformats.org/drawingml/2006/main">
              <a:ext uri="{FF2B5EF4-FFF2-40B4-BE49-F238E27FC236}">
                <a16:creationId xmlns:a16="http://schemas.microsoft.com/office/drawing/2014/main" id="{68EC1398-3C25-414B-9CEB-D93080DD7C0D}"/>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720F3382-DD41-4C0D-838C-2F2D804EF048}"/>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07 / 40</a:t>
            </a:r>
          </a:p>
        </p:txBody>
      </p:sp>
      <p:sp>
        <p:nvSpPr>
          <p:cNvPr id="5" name="">
            <a:extLst xmlns:a="http://schemas.openxmlformats.org/drawingml/2006/main">
              <a:ext uri="{FF2B5EF4-FFF2-40B4-BE49-F238E27FC236}">
                <a16:creationId xmlns:a16="http://schemas.microsoft.com/office/drawing/2014/main" id="{12C35B0B-73B4-431A-8AC3-22D06095B82B}"/>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9–11</a:t>
            </a:r>
          </a:p>
        </p:txBody>
      </p:sp>
      <p:graphicFrame>
        <p:nvGraphicFramePr>
          <p:cNvPr id="6" name="">
            <a:extLst xmlns:a="http://schemas.openxmlformats.org/drawingml/2006/main">
              <a:ext uri="{FF2B5EF4-FFF2-40B4-BE49-F238E27FC236}">
                <a16:creationId xmlns:a16="http://schemas.microsoft.com/office/drawing/2014/main" id="{803B643D-B48F-4E68-B719-651919673655}"/>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ارزش پیشنهادی قابل‌آزمون</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نیاز مخاطب</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هزینه کل روشن و قابل‌پرداخت</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کنترل مالی</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حق انتخاب و اطلاعات قابل‌فهم</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خودمختاری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آموزش و امکان تعمیر</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شایستگی</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مشارکت و تجربه مشترک</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ارتباط</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02602EAF-BE22-4A92-9924-0F9C33850054}"/>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CE1CFDBD-E043-4A53-AAD0-9FA0AC95281A}"/>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 برای همه مخاطبان یک صورت ندارد.</a:t>
            </a:r>
          </a:p>
        </p:txBody>
      </p:sp>
      <p:sp>
        <p:nvSpPr>
          <p:cNvPr id="9" name="">
            <a:extLst xmlns:a="http://schemas.openxmlformats.org/drawingml/2006/main">
              <a:ext uri="{FF2B5EF4-FFF2-40B4-BE49-F238E27FC236}">
                <a16:creationId xmlns:a16="http://schemas.microsoft.com/office/drawing/2014/main" id="{BC3F0EF7-BA6E-4B1D-8951-E72FAB3C9121}"/>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E84A1C0-743F-4FCD-92B0-087C671E14C7}"/>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توان خرید و دسترسی، امکان انتخاب را محدود می‌کنند.</a:t>
            </a:r>
          </a:p>
        </p:txBody>
      </p:sp>
      <p:sp>
        <p:nvSpPr>
          <p:cNvPr id="11" name="">
            <a:extLst xmlns:a="http://schemas.openxmlformats.org/drawingml/2006/main">
              <a:ext uri="{FF2B5EF4-FFF2-40B4-BE49-F238E27FC236}">
                <a16:creationId xmlns:a16="http://schemas.microsoft.com/office/drawing/2014/main" id="{89F8A18B-3B09-46EF-B521-EF6C7A8C066D}"/>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F68C38C-4EEA-452A-9F87-AD8880E69093}"/>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بخش‌بندی پیشنهادی باید با داده محلی اعتبارسنجی شود.</a:t>
            </a:r>
          </a:p>
        </p:txBody>
      </p:sp>
      <p:sp>
        <p:nvSpPr>
          <p:cNvPr id="13" name="">
            <a:extLst xmlns:a="http://schemas.openxmlformats.org/drawingml/2006/main">
              <a:ext uri="{FF2B5EF4-FFF2-40B4-BE49-F238E27FC236}">
                <a16:creationId xmlns:a16="http://schemas.microsoft.com/office/drawing/2014/main" id="{11C52A34-54E7-4527-A820-5AA05F330B87}"/>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2010692416"/>
      </p:ext>
    </p:extLst>
  </p:cSld>
</p:sld>
</file>

<file path=ppt/slides/slide8.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BC648A6-9FB6-41CB-B697-676444039F1C}"/>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07144A2F-CE18-4DED-978D-D0367A1763C8}"/>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بازار غذا</a:t>
            </a:r>
          </a:p>
        </p:txBody>
      </p:sp>
      <p:sp>
        <p:nvSpPr>
          <p:cNvPr id="3" name="">
            <a:extLst xmlns:a="http://schemas.openxmlformats.org/drawingml/2006/main">
              <a:ext uri="{FF2B5EF4-FFF2-40B4-BE49-F238E27FC236}">
                <a16:creationId xmlns:a16="http://schemas.microsoft.com/office/drawing/2014/main" id="{D99C0C45-6EB8-4324-B129-A89182A8AE64}"/>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6F06E53-C144-4466-A27E-38590DE03278}"/>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08 / 40</a:t>
            </a:r>
          </a:p>
        </p:txBody>
      </p:sp>
      <p:sp>
        <p:nvSpPr>
          <p:cNvPr id="5" name="">
            <a:extLst xmlns:a="http://schemas.openxmlformats.org/drawingml/2006/main">
              <a:ext uri="{FF2B5EF4-FFF2-40B4-BE49-F238E27FC236}">
                <a16:creationId xmlns:a16="http://schemas.microsoft.com/office/drawing/2014/main" id="{840A0AF0-A4AB-4351-9F93-3F4C0E267912}"/>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10</a:t>
            </a:r>
          </a:p>
        </p:txBody>
      </p:sp>
      <p:pic>
        <p:nvPicPr>
          <p:cNvPr id="6" name="">
            <a:extLst xmlns:a="http://schemas.openxmlformats.org/drawingml/2006/main">
              <a:ext uri="{FF2B5EF4-FFF2-40B4-BE49-F238E27FC236}">
                <a16:creationId xmlns:a16="http://schemas.microsoft.com/office/drawing/2014/main" id="{9575E388-3F55-479F-8F4B-3B15FEC7FF30}"/>
              </a:ext>
            </a:extLst>
          </p:cNvPr>
          <p:cNvPicPr>
            <a:picLocks xmlns:a="http://schemas.openxmlformats.org/drawingml/2006/main" noChangeAspect="1"/>
          </p:cNvPicPr>
          <p:nvPr/>
        </p:nvPicPr>
        <p:blipFill>
          <a:blip xmlns:r="http://schemas.openxmlformats.org/officeDocument/2006/relationships" xmlns:a="http://schemas.openxmlformats.org/drawingml/2006/main" r:embed="R957860f8646a4a5e"/>
          <a:srcRect xmlns:a="http://schemas.openxmlformats.org/drawingml/2006/main" l="4922" t="0" r="4922" b="0"/>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C7E5D62-E69C-42B3-A355-5ED543EC0BA4}"/>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3A717CC-8FDB-4C12-B4BC-4603052015CD}"/>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تجربه غذا می‌تواند با لذت و مراقبت پیوند بخورد.</a:t>
            </a:r>
          </a:p>
        </p:txBody>
      </p:sp>
      <p:sp>
        <p:nvSpPr>
          <p:cNvPr id="9" name="">
            <a:extLst xmlns:a="http://schemas.openxmlformats.org/drawingml/2006/main">
              <a:ext uri="{FF2B5EF4-FFF2-40B4-BE49-F238E27FC236}">
                <a16:creationId xmlns:a16="http://schemas.microsoft.com/office/drawing/2014/main" id="{9F4A9ABB-5716-49FF-8871-AFB7A11EA533}"/>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4C56609-12A2-41C1-8EA9-12B3C4A9C402}"/>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مهارت آشپزی و همراهی اجتماعی مسیرهای پیشنهادی‌اند.</a:t>
            </a:r>
          </a:p>
        </p:txBody>
      </p:sp>
      <p:sp>
        <p:nvSpPr>
          <p:cNvPr id="11" name="">
            <a:extLst xmlns:a="http://schemas.openxmlformats.org/drawingml/2006/main">
              <a:ext uri="{FF2B5EF4-FFF2-40B4-BE49-F238E27FC236}">
                <a16:creationId xmlns:a16="http://schemas.microsoft.com/office/drawing/2014/main" id="{8013C048-77B1-46B4-B637-613090D9130D}"/>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6192ABF-DDB7-49C2-886C-E040ED9F5FAE}"/>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قیمت، سلامت ادراک‌شده و اتلاف باید هم‌زمان سنجیده شوند.</a:t>
            </a:r>
          </a:p>
        </p:txBody>
      </p:sp>
      <p:sp>
        <p:nvSpPr>
          <p:cNvPr id="13" name="">
            <a:extLst xmlns:a="http://schemas.openxmlformats.org/drawingml/2006/main">
              <a:ext uri="{FF2B5EF4-FFF2-40B4-BE49-F238E27FC236}">
                <a16:creationId xmlns:a16="http://schemas.microsoft.com/office/drawing/2014/main" id="{9E28AC04-130F-4748-8B34-BEFE5171F6EE}"/>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1316010485"/>
      </p:ext>
    </p:extLst>
  </p:cSld>
</p:sld>
</file>

<file path=ppt/slides/slide9.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6414387-C96D-4806-A4AB-F6FF81C8227F}"/>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FBAB9125-E9B3-48BE-8456-7D228021B677}"/>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بازار پوشاک</a:t>
            </a:r>
          </a:p>
        </p:txBody>
      </p:sp>
      <p:sp>
        <p:nvSpPr>
          <p:cNvPr id="3" name="">
            <a:extLst xmlns:a="http://schemas.openxmlformats.org/drawingml/2006/main">
              <a:ext uri="{FF2B5EF4-FFF2-40B4-BE49-F238E27FC236}">
                <a16:creationId xmlns:a16="http://schemas.microsoft.com/office/drawing/2014/main" id="{A7DBD342-071A-4A54-AE3A-6CDEDC779874}"/>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E2ABC8AB-8038-47EB-84CF-81A88E14DFAD}"/>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09 / 40</a:t>
            </a:r>
          </a:p>
        </p:txBody>
      </p:sp>
      <p:sp>
        <p:nvSpPr>
          <p:cNvPr id="5" name="">
            <a:extLst xmlns:a="http://schemas.openxmlformats.org/drawingml/2006/main">
              <a:ext uri="{FF2B5EF4-FFF2-40B4-BE49-F238E27FC236}">
                <a16:creationId xmlns:a16="http://schemas.microsoft.com/office/drawing/2014/main" id="{241C2309-22DD-423D-8AFF-5047CEEDE03A}"/>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9–11</a:t>
            </a:r>
          </a:p>
        </p:txBody>
      </p:sp>
      <p:pic>
        <p:nvPicPr>
          <p:cNvPr id="6" name="">
            <a:extLst xmlns:a="http://schemas.openxmlformats.org/drawingml/2006/main">
              <a:ext uri="{FF2B5EF4-FFF2-40B4-BE49-F238E27FC236}">
                <a16:creationId xmlns:a16="http://schemas.microsoft.com/office/drawing/2014/main" id="{AA3F6878-800E-4F28-B191-6EC80543C55B}"/>
              </a:ext>
            </a:extLst>
          </p:cNvPr>
          <p:cNvPicPr>
            <a:picLocks xmlns:a="http://schemas.openxmlformats.org/drawingml/2006/main" noChangeAspect="1"/>
          </p:cNvPicPr>
          <p:nvPr/>
        </p:nvPicPr>
        <p:blipFill>
          <a:blip xmlns:r="http://schemas.openxmlformats.org/officeDocument/2006/relationships" xmlns:a="http://schemas.openxmlformats.org/drawingml/2006/main" r:embed="R93bec104ea24432f"/>
          <a:srcRect xmlns:a="http://schemas.openxmlformats.org/drawingml/2006/main" l="4908" t="0" r="4908" b="0"/>
          <a:stretch xmlns:a="http://schemas.openxmlformats.org/drawingml/2006/main">
            <a:fillRect l="0" t="0" r="0" b="0"/>
          </a:stretch>
        </p:blipFill>
        <p:spPr>
          <a:xfrm xmlns:a="http://schemas.openxmlformats.org/drawingml/2006/main">
            <a:off x="672465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A08A836-3F1B-4C44-BA39-DE444247B071}"/>
              </a:ext>
            </a:extLst>
          </p:cNvPr>
          <p:cNvSpPr>
            <a:spLocks xmlns:a="http://schemas.openxmlformats.org/drawingml/2006/main" noGrp="1"/>
          </p:cNvSpPr>
          <p:nvPr/>
        </p:nvSpPr>
        <p:spPr>
          <a:xfrm xmlns:a="http://schemas.openxmlformats.org/drawingml/2006/main">
            <a:off x="615315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6FD149BD-B71F-42B1-B278-76286192AC59}"/>
              </a:ext>
            </a:extLst>
          </p:cNvPr>
          <p:cNvSpPr>
            <a:spLocks xmlns:a="http://schemas.openxmlformats.org/drawingml/2006/main" noGrp="1"/>
          </p:cNvSpPr>
          <p:nvPr/>
        </p:nvSpPr>
        <p:spPr>
          <a:xfrm xmlns:a="http://schemas.openxmlformats.org/drawingml/2006/main">
            <a:off x="495300" y="2076450"/>
            <a:ext cx="550545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دوام می‌تواند با هویت و مراقبت پیوند بخورد.</a:t>
            </a:r>
          </a:p>
        </p:txBody>
      </p:sp>
      <p:sp>
        <p:nvSpPr>
          <p:cNvPr id="9" name="">
            <a:extLst xmlns:a="http://schemas.openxmlformats.org/drawingml/2006/main">
              <a:ext uri="{FF2B5EF4-FFF2-40B4-BE49-F238E27FC236}">
                <a16:creationId xmlns:a16="http://schemas.microsoft.com/office/drawing/2014/main" id="{60421E7E-29D8-42F1-8FEB-688D300D1E4F}"/>
              </a:ext>
            </a:extLst>
          </p:cNvPr>
          <p:cNvSpPr>
            <a:spLocks xmlns:a="http://schemas.openxmlformats.org/drawingml/2006/main" noGrp="1"/>
          </p:cNvSpPr>
          <p:nvPr/>
        </p:nvSpPr>
        <p:spPr>
          <a:xfrm xmlns:a="http://schemas.openxmlformats.org/drawingml/2006/main">
            <a:off x="615315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6F80501-3762-4828-86AB-8F8F6BF92877}"/>
              </a:ext>
            </a:extLst>
          </p:cNvPr>
          <p:cNvSpPr>
            <a:spLocks xmlns:a="http://schemas.openxmlformats.org/drawingml/2006/main" noGrp="1"/>
          </p:cNvSpPr>
          <p:nvPr/>
        </p:nvSpPr>
        <p:spPr>
          <a:xfrm xmlns:a="http://schemas.openxmlformats.org/drawingml/2006/main">
            <a:off x="495300" y="3209925"/>
            <a:ext cx="550545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تعمیر و استفاده طولانی‌تر، فرصت تجربه شایستگی است.</a:t>
            </a:r>
          </a:p>
        </p:txBody>
      </p:sp>
      <p:sp>
        <p:nvSpPr>
          <p:cNvPr id="11" name="">
            <a:extLst xmlns:a="http://schemas.openxmlformats.org/drawingml/2006/main">
              <a:ext uri="{FF2B5EF4-FFF2-40B4-BE49-F238E27FC236}">
                <a16:creationId xmlns:a16="http://schemas.microsoft.com/office/drawing/2014/main" id="{5C3CFD0F-994B-43FB-B7DF-460CA623AAA6}"/>
              </a:ext>
            </a:extLst>
          </p:cNvPr>
          <p:cNvSpPr>
            <a:spLocks xmlns:a="http://schemas.openxmlformats.org/drawingml/2006/main" noGrp="1"/>
          </p:cNvSpPr>
          <p:nvPr/>
        </p:nvSpPr>
        <p:spPr>
          <a:xfrm xmlns:a="http://schemas.openxmlformats.org/drawingml/2006/main">
            <a:off x="615315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AC602C0-6629-4BE8-A7C6-7F8035A176D6}"/>
              </a:ext>
            </a:extLst>
          </p:cNvPr>
          <p:cNvSpPr>
            <a:spLocks xmlns:a="http://schemas.openxmlformats.org/drawingml/2006/main" noGrp="1"/>
          </p:cNvSpPr>
          <p:nvPr/>
        </p:nvSpPr>
        <p:spPr>
          <a:xfrm xmlns:a="http://schemas.openxmlformats.org/drawingml/2006/main">
            <a:off x="495300" y="4343400"/>
            <a:ext cx="550545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کم‌خریدن داوطلبانه با محرومیت اقتصادی تفاوت دارد.</a:t>
            </a:r>
          </a:p>
        </p:txBody>
      </p:sp>
      <p:sp>
        <p:nvSpPr>
          <p:cNvPr id="13" name="">
            <a:extLst xmlns:a="http://schemas.openxmlformats.org/drawingml/2006/main">
              <a:ext uri="{FF2B5EF4-FFF2-40B4-BE49-F238E27FC236}">
                <a16:creationId xmlns:a16="http://schemas.microsoft.com/office/drawing/2014/main" id="{21C076C1-4E15-465C-9F99-151F1C417538}"/>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1374561743"/>
      </p:ext>
    </p:extLst>
  </p:cSld>
</p:sld>
</file>

<file path=ppt/slides/slide10.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5F48E93-2A10-41DE-AC1C-53747C6AC310}"/>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C72E7353-72A0-4D6A-8A44-1C651B50AAC3}"/>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الکترونیک و فناوری سلامت</a:t>
            </a:r>
          </a:p>
        </p:txBody>
      </p:sp>
      <p:sp>
        <p:nvSpPr>
          <p:cNvPr id="3" name="">
            <a:extLst xmlns:a="http://schemas.openxmlformats.org/drawingml/2006/main">
              <a:ext uri="{FF2B5EF4-FFF2-40B4-BE49-F238E27FC236}">
                <a16:creationId xmlns:a16="http://schemas.microsoft.com/office/drawing/2014/main" id="{A22EC782-0324-4C42-9C46-FAD5865FFFBE}"/>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A0B4242-2C5F-4A09-971C-CE50C49E730D}"/>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10 / 40</a:t>
            </a:r>
          </a:p>
        </p:txBody>
      </p:sp>
      <p:sp>
        <p:nvSpPr>
          <p:cNvPr id="5" name="">
            <a:extLst xmlns:a="http://schemas.openxmlformats.org/drawingml/2006/main">
              <a:ext uri="{FF2B5EF4-FFF2-40B4-BE49-F238E27FC236}">
                <a16:creationId xmlns:a16="http://schemas.microsoft.com/office/drawing/2014/main" id="{238E9C28-C60E-42CB-86C0-F431DB67FD09}"/>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8–11</a:t>
            </a:r>
          </a:p>
        </p:txBody>
      </p:sp>
      <p:pic>
        <p:nvPicPr>
          <p:cNvPr id="6" name="">
            <a:extLst xmlns:a="http://schemas.openxmlformats.org/drawingml/2006/main">
              <a:ext uri="{FF2B5EF4-FFF2-40B4-BE49-F238E27FC236}">
                <a16:creationId xmlns:a16="http://schemas.microsoft.com/office/drawing/2014/main" id="{475A5786-69E8-4F8E-BA51-3AB4E09727F9}"/>
              </a:ext>
            </a:extLst>
          </p:cNvPr>
          <p:cNvPicPr>
            <a:picLocks xmlns:a="http://schemas.openxmlformats.org/drawingml/2006/main" noChangeAspect="1"/>
          </p:cNvPicPr>
          <p:nvPr/>
        </p:nvPicPr>
        <p:blipFill>
          <a:blip xmlns:r="http://schemas.openxmlformats.org/officeDocument/2006/relationships" xmlns:a="http://schemas.openxmlformats.org/drawingml/2006/main" r:embed="R9a0a708a91b34d40"/>
          <a:srcRect xmlns:a="http://schemas.openxmlformats.org/drawingml/2006/main" l="0" t="702" r="0" b="702"/>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804C709-C11B-4CD1-9E6D-EB06530EB213}"/>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11C52763-953A-4944-BC52-FAE7382AFC51}"/>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تعمیرپذیری و سواد دیجیتال می‌توانند اختیار را تقویت کنند.</a:t>
            </a:r>
          </a:p>
        </p:txBody>
      </p:sp>
      <p:sp>
        <p:nvSpPr>
          <p:cNvPr id="9" name="">
            <a:extLst xmlns:a="http://schemas.openxmlformats.org/drawingml/2006/main">
              <a:ext uri="{FF2B5EF4-FFF2-40B4-BE49-F238E27FC236}">
                <a16:creationId xmlns:a16="http://schemas.microsoft.com/office/drawing/2014/main" id="{E1B2AF22-34AC-4E45-8708-677B2A6F6B7A}"/>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F7D2922-BF70-4CB6-A44F-EBB762422F33}"/>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گردآوری داده با اعتماد و نگرانی حریم خصوصی پیوند دارد.</a:t>
            </a:r>
          </a:p>
        </p:txBody>
      </p:sp>
      <p:sp>
        <p:nvSpPr>
          <p:cNvPr id="11" name="">
            <a:extLst xmlns:a="http://schemas.openxmlformats.org/drawingml/2006/main">
              <a:ext uri="{FF2B5EF4-FFF2-40B4-BE49-F238E27FC236}">
                <a16:creationId xmlns:a16="http://schemas.microsoft.com/office/drawing/2014/main" id="{141C1130-8D9B-4DB5-9653-4980321C814F}"/>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291DB24-4AEE-43BC-ACAC-553BCD59290C}"/>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کارکرد واقعی دستگاه از ادعای تبلیغاتی جدا سنجیده شود.</a:t>
            </a:r>
          </a:p>
        </p:txBody>
      </p:sp>
      <p:sp>
        <p:nvSpPr>
          <p:cNvPr id="13" name="">
            <a:extLst xmlns:a="http://schemas.openxmlformats.org/drawingml/2006/main">
              <a:ext uri="{FF2B5EF4-FFF2-40B4-BE49-F238E27FC236}">
                <a16:creationId xmlns:a16="http://schemas.microsoft.com/office/drawing/2014/main" id="{784776FF-E40E-4E20-B977-3DD95F934CF3}"/>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507099139"/>
      </p:ext>
    </p:extLst>
  </p:cSld>
</p:sld>
</file>

<file path=ppt/slides/slide11.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3905CB6-D61E-4831-9388-3E3ED1ED7DF9}"/>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6DDFE05E-7779-4438-8B2F-BAAC04A09ACB}"/>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خدمات مالی و خرید آنلاین</a:t>
            </a:r>
          </a:p>
        </p:txBody>
      </p:sp>
      <p:sp>
        <p:nvSpPr>
          <p:cNvPr id="3" name="">
            <a:extLst xmlns:a="http://schemas.openxmlformats.org/drawingml/2006/main">
              <a:ext uri="{FF2B5EF4-FFF2-40B4-BE49-F238E27FC236}">
                <a16:creationId xmlns:a16="http://schemas.microsoft.com/office/drawing/2014/main" id="{2FA97AD1-DB74-468B-8C08-510CBFCFA435}"/>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331695B-B5CB-4EA2-A99A-A48D8341AD26}"/>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11 / 40</a:t>
            </a:r>
          </a:p>
        </p:txBody>
      </p:sp>
      <p:sp>
        <p:nvSpPr>
          <p:cNvPr id="5" name="">
            <a:extLst xmlns:a="http://schemas.openxmlformats.org/drawingml/2006/main">
              <a:ext uri="{FF2B5EF4-FFF2-40B4-BE49-F238E27FC236}">
                <a16:creationId xmlns:a16="http://schemas.microsoft.com/office/drawing/2014/main" id="{961868F2-F592-4FE0-907B-D82525638CD9}"/>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8–11</a:t>
            </a:r>
          </a:p>
        </p:txBody>
      </p:sp>
      <p:graphicFrame>
        <p:nvGraphicFramePr>
          <p:cNvPr id="6" name="">
            <a:extLst xmlns:a="http://schemas.openxmlformats.org/drawingml/2006/main">
              <a:ext uri="{FF2B5EF4-FFF2-40B4-BE49-F238E27FC236}">
                <a16:creationId xmlns:a16="http://schemas.microsoft.com/office/drawing/2014/main" id="{4C6C50AE-5A4F-4502-BA57-A50249FF9C8B}"/>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معیار پیشنهادی</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تصمیم طراحی</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فهم هزینه و فشار مالی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شفافیت قیمت</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احساس اختیار و اعتماد</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حق انتخاب و کنترل</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خطا و پشیمانی پس از خرید</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پرهیز از فشار تصمیم</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فهم رضایت و نگرانی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کنترل داده شخصی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F55317F8-1B2C-44ED-AEA8-45E7C89080C7}"/>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AFDEB8E8-B5B4-495F-8DFE-36B421123045}"/>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شفافیت هزینه و اطلاعات، نقطه شروع طراحی است.</a:t>
            </a:r>
          </a:p>
        </p:txBody>
      </p:sp>
      <p:sp>
        <p:nvSpPr>
          <p:cNvPr id="9" name="">
            <a:extLst xmlns:a="http://schemas.openxmlformats.org/drawingml/2006/main">
              <a:ext uri="{FF2B5EF4-FFF2-40B4-BE49-F238E27FC236}">
                <a16:creationId xmlns:a16="http://schemas.microsoft.com/office/drawing/2014/main" id="{F998B608-C855-4E8B-856C-37EE01DD5E9A}"/>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F83F886-6F6E-40B0-A1B7-69B94B7D36F7}"/>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اعتماد و سواد دیجیتال می‌توانند مرز اثر باشند.</a:t>
            </a:r>
          </a:p>
        </p:txBody>
      </p:sp>
      <p:sp>
        <p:nvSpPr>
          <p:cNvPr id="11" name="">
            <a:extLst xmlns:a="http://schemas.openxmlformats.org/drawingml/2006/main">
              <a:ext uri="{FF2B5EF4-FFF2-40B4-BE49-F238E27FC236}">
                <a16:creationId xmlns:a16="http://schemas.microsoft.com/office/drawing/2014/main" id="{D764FC63-143B-4826-801D-DAF46DA5D721}"/>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052D61B-0CAF-41A5-A288-24A1462F552C}"/>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خرید بیشتر باید کنار فشار مالی و رضایت سنجیده شود.</a:t>
            </a:r>
          </a:p>
        </p:txBody>
      </p:sp>
      <p:sp>
        <p:nvSpPr>
          <p:cNvPr id="13" name="">
            <a:extLst xmlns:a="http://schemas.openxmlformats.org/drawingml/2006/main">
              <a:ext uri="{FF2B5EF4-FFF2-40B4-BE49-F238E27FC236}">
                <a16:creationId xmlns:a16="http://schemas.microsoft.com/office/drawing/2014/main" id="{631D78DE-EE67-4836-94E0-807A175CDCC2}"/>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225022597"/>
      </p:ext>
    </p:extLst>
  </p:cSld>
</p:sld>
</file>

<file path=ppt/slides/slide12.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64CA6E6-36DD-4A37-A8F8-EF37E5905060}"/>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91218107-4163-4246-A62F-FE591A5A7869}"/>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فرهنگی پیش از تعمیم</a:t>
            </a:r>
          </a:p>
        </p:txBody>
      </p:sp>
      <p:sp>
        <p:nvSpPr>
          <p:cNvPr id="3" name="">
            <a:extLst xmlns:a="http://schemas.openxmlformats.org/drawingml/2006/main">
              <a:ext uri="{FF2B5EF4-FFF2-40B4-BE49-F238E27FC236}">
                <a16:creationId xmlns:a16="http://schemas.microsoft.com/office/drawing/2014/main" id="{2B2FF462-451F-48B7-9C24-0875EDF1E1AE}"/>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D2C958F0-D693-4239-A213-73ABD430F9E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12 / 40</a:t>
            </a:r>
          </a:p>
        </p:txBody>
      </p:sp>
      <p:sp>
        <p:nvSpPr>
          <p:cNvPr id="5" name="">
            <a:extLst xmlns:a="http://schemas.openxmlformats.org/drawingml/2006/main">
              <a:ext uri="{FF2B5EF4-FFF2-40B4-BE49-F238E27FC236}">
                <a16:creationId xmlns:a16="http://schemas.microsoft.com/office/drawing/2014/main" id="{76A61279-8B4F-4098-AAEE-6D4836A06B1D}"/>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7، 10–11</a:t>
            </a:r>
          </a:p>
        </p:txBody>
      </p:sp>
      <p:pic>
        <p:nvPicPr>
          <p:cNvPr id="6" name="">
            <a:extLst xmlns:a="http://schemas.openxmlformats.org/drawingml/2006/main">
              <a:ext uri="{FF2B5EF4-FFF2-40B4-BE49-F238E27FC236}">
                <a16:creationId xmlns:a16="http://schemas.microsoft.com/office/drawing/2014/main" id="{04A02E34-C9C0-4F83-8F2A-F939F44D1BE1}"/>
              </a:ext>
            </a:extLst>
          </p:cNvPr>
          <p:cNvPicPr>
            <a:picLocks xmlns:a="http://schemas.openxmlformats.org/drawingml/2006/main" noChangeAspect="1"/>
          </p:cNvPicPr>
          <p:nvPr/>
        </p:nvPicPr>
        <p:blipFill>
          <a:blip xmlns:r="http://schemas.openxmlformats.org/officeDocument/2006/relationships" xmlns:a="http://schemas.openxmlformats.org/drawingml/2006/main" r:embed="R9cbfb1bd36194089"/>
          <a:srcRect xmlns:a="http://schemas.openxmlformats.org/drawingml/2006/main" l="4891" t="0" r="4891" b="0"/>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0D3659F-D27B-4FE0-A711-0DA0224752A3}"/>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7F370717-80D4-42A6-AAF6-F55A48A51CC4}"/>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هنجار، مرحله زندگی و توان خرید اهمیت دارند.</a:t>
            </a:r>
          </a:p>
        </p:txBody>
      </p:sp>
      <p:sp>
        <p:nvSpPr>
          <p:cNvPr id="9" name="">
            <a:extLst xmlns:a="http://schemas.openxmlformats.org/drawingml/2006/main">
              <a:ext uri="{FF2B5EF4-FFF2-40B4-BE49-F238E27FC236}">
                <a16:creationId xmlns:a16="http://schemas.microsoft.com/office/drawing/2014/main" id="{48CDD5E3-9297-4A0A-B87C-A954D060E7E1}"/>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44FC58B-52B2-47CF-BC09-E061B1DB3B02}"/>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۱۲ مطالعه چندکشوری برای تعمیم نامحدود کافی نیست.</a:t>
            </a:r>
          </a:p>
        </p:txBody>
      </p:sp>
      <p:sp>
        <p:nvSpPr>
          <p:cNvPr id="11" name="">
            <a:extLst xmlns:a="http://schemas.openxmlformats.org/drawingml/2006/main">
              <a:ext uri="{FF2B5EF4-FFF2-40B4-BE49-F238E27FC236}">
                <a16:creationId xmlns:a16="http://schemas.microsoft.com/office/drawing/2014/main" id="{E60DA94E-4175-40FB-8B65-283F831A1B30}"/>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0C5AA0D-868B-40A3-A2B8-CD8F597CD31E}"/>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ترجمه مقیاس باید با هم‌ارزی سنجش همراه شود.</a:t>
            </a:r>
          </a:p>
        </p:txBody>
      </p:sp>
      <p:sp>
        <p:nvSpPr>
          <p:cNvPr id="13" name="">
            <a:extLst xmlns:a="http://schemas.openxmlformats.org/drawingml/2006/main">
              <a:ext uri="{FF2B5EF4-FFF2-40B4-BE49-F238E27FC236}">
                <a16:creationId xmlns:a16="http://schemas.microsoft.com/office/drawing/2014/main" id="{BEE28BA9-EA4C-4930-A48A-5610903408B5}"/>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559126883"/>
      </p:ext>
    </p:extLst>
  </p:cSld>
</p:sld>
</file>

<file path=ppt/slides/slide13.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29369E4-DB4D-41DE-B534-0608DDB4679E}"/>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DE46A287-6D59-471E-802D-59655B44E757}"/>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پنج پرسش راهنمای مرور</a:t>
            </a:r>
          </a:p>
        </p:txBody>
      </p:sp>
      <p:sp>
        <p:nvSpPr>
          <p:cNvPr id="3" name="">
            <a:extLst xmlns:a="http://schemas.openxmlformats.org/drawingml/2006/main">
              <a:ext uri="{FF2B5EF4-FFF2-40B4-BE49-F238E27FC236}">
                <a16:creationId xmlns:a16="http://schemas.microsoft.com/office/drawing/2014/main" id="{8F47A4E1-100D-4764-8DD4-769057189229}"/>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B964BBF-33B4-46AF-8A4C-EBFED180AEC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13 / 40</a:t>
            </a:r>
          </a:p>
        </p:txBody>
      </p:sp>
      <p:sp>
        <p:nvSpPr>
          <p:cNvPr id="5" name="">
            <a:extLst xmlns:a="http://schemas.openxmlformats.org/drawingml/2006/main">
              <a:ext uri="{FF2B5EF4-FFF2-40B4-BE49-F238E27FC236}">
                <a16:creationId xmlns:a16="http://schemas.microsoft.com/office/drawing/2014/main" id="{518A057D-522D-416F-BB6F-C114D35215A2}"/>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2</a:t>
            </a:r>
          </a:p>
        </p:txBody>
      </p:sp>
      <p:graphicFrame>
        <p:nvGraphicFramePr>
          <p:cNvPr id="6" name="">
            <a:extLst xmlns:a="http://schemas.openxmlformats.org/drawingml/2006/main">
              <a:ext uri="{FF2B5EF4-FFF2-40B4-BE49-F238E27FC236}">
                <a16:creationId xmlns:a16="http://schemas.microsoft.com/office/drawing/2014/main" id="{0224AE4B-F86C-4760-8B28-2521A06D39A5}"/>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588963">
                <a:tc>
                  <a:txBody>
                    <a:bodyPr lIns="47625" tIns="47625" rIns="47625" bIns="47625"/>
                    <a:lstStyle/>
                    <a:p>
                      <a:pPr algn="r" rtl="1"/>
                      <a:r>
                        <a:rPr sz="1650" b="1">
                          <a:solidFill>
                            <a:srgbClr val="FFFFFF"/>
                          </a:solidFill>
                          <a:latin typeface="Irancell"/>
                          <a:ea typeface="Irancell"/>
                          <a:cs typeface="Irancell"/>
                        </a:rPr>
                        <a:t>محور</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پرسش</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88963">
                <a:tc>
                  <a:txBody>
                    <a:bodyPr lIns="47625" tIns="47625" rIns="47625" bIns="47625"/>
                    <a:lstStyle/>
                    <a:p>
                      <a:pPr algn="r" rtl="1"/>
                      <a:r>
                        <a:rPr sz="1650" b="0">
                          <a:solidFill>
                            <a:srgbClr val="183E36"/>
                          </a:solidFill>
                          <a:latin typeface="Irancell"/>
                          <a:ea typeface="Irancell"/>
                          <a:cs typeface="Irancell"/>
                        </a:rPr>
                        <a:t>شکاف و پیامد</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پرسش پژوهش ۱</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rtl="1"/>
                      <a:r>
                        <a:rPr sz="1650" b="0">
                          <a:solidFill>
                            <a:srgbClr val="183E36"/>
                          </a:solidFill>
                          <a:latin typeface="Irancell"/>
                          <a:ea typeface="Irancell"/>
                          <a:cs typeface="Irancell"/>
                        </a:rPr>
                        <a:t>نظریه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پرسش پژوهش ۲</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rtl="1"/>
                      <a:r>
                        <a:rPr sz="1650" b="0">
                          <a:solidFill>
                            <a:srgbClr val="183E36"/>
                          </a:solidFill>
                          <a:latin typeface="Irancell"/>
                          <a:ea typeface="Irancell"/>
                          <a:cs typeface="Irancell"/>
                        </a:rPr>
                        <a:t>روش‌شناسی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پرسش پژوهش ۳</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rtl="1"/>
                      <a:r>
                        <a:rPr sz="1650" b="0">
                          <a:solidFill>
                            <a:srgbClr val="183E36"/>
                          </a:solidFill>
                          <a:latin typeface="Irancell"/>
                          <a:ea typeface="Irancell"/>
                          <a:cs typeface="Irancell"/>
                        </a:rPr>
                        <a:t>سازه و متغیر</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پرسش پژوهش ۴</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rtl="1"/>
                      <a:r>
                        <a:rPr sz="1650" b="0">
                          <a:solidFill>
                            <a:srgbClr val="183E36"/>
                          </a:solidFill>
                          <a:latin typeface="Irancell"/>
                          <a:ea typeface="Irancell"/>
                          <a:cs typeface="Irancell"/>
                        </a:rPr>
                        <a:t>روند و آینده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پرسش پژوهش ۵</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162EEB72-0C10-4291-8E3C-734714CF3986}"/>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0F5A7ED-746D-408E-BF84-730D8FB034F4}"/>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شکاف‌ها و پیامدهای آن‌ها</a:t>
            </a:r>
          </a:p>
        </p:txBody>
      </p:sp>
      <p:sp>
        <p:nvSpPr>
          <p:cNvPr id="9" name="">
            <a:extLst xmlns:a="http://schemas.openxmlformats.org/drawingml/2006/main">
              <a:ext uri="{FF2B5EF4-FFF2-40B4-BE49-F238E27FC236}">
                <a16:creationId xmlns:a16="http://schemas.microsoft.com/office/drawing/2014/main" id="{8C977BC9-694A-4358-87B2-60FF05E4BBB5}"/>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6F74039-C85E-4E72-96F6-04F8E7C208DC}"/>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نظریه‌ها، روش‌ها و سازه‌ها</a:t>
            </a:r>
          </a:p>
        </p:txBody>
      </p:sp>
      <p:sp>
        <p:nvSpPr>
          <p:cNvPr id="11" name="">
            <a:extLst xmlns:a="http://schemas.openxmlformats.org/drawingml/2006/main">
              <a:ext uri="{FF2B5EF4-FFF2-40B4-BE49-F238E27FC236}">
                <a16:creationId xmlns:a16="http://schemas.microsoft.com/office/drawing/2014/main" id="{1C9F5D5B-5594-4702-A772-CC72728F4755}"/>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776B2CA-716A-4D4B-9F07-8B7E41756019}"/>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روندهای حوزه و مسیرهای پژوهش آینده</a:t>
            </a:r>
          </a:p>
        </p:txBody>
      </p:sp>
      <p:sp>
        <p:nvSpPr>
          <p:cNvPr id="13" name="">
            <a:extLst xmlns:a="http://schemas.openxmlformats.org/drawingml/2006/main">
              <a:ext uri="{FF2B5EF4-FFF2-40B4-BE49-F238E27FC236}">
                <a16:creationId xmlns:a16="http://schemas.microsoft.com/office/drawing/2014/main" id="{E74AC4C7-C18E-4ED7-BFC2-249FFF298542}"/>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032061219"/>
      </p:ext>
    </p:extLst>
  </p:cSld>
</p:sld>
</file>

<file path=ppt/slides/slide14.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17AC85DF-68AC-46C8-93CC-09CDEF3664B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F7804124-7390-4783-B92A-57CAF2132F0D}"/>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الگوریتم انتخاب ۱۷۰ مقاله</a:t>
            </a:r>
          </a:p>
        </p:txBody>
      </p:sp>
      <p:sp>
        <p:nvSpPr>
          <p:cNvPr id="3" name="">
            <a:extLst xmlns:a="http://schemas.openxmlformats.org/drawingml/2006/main">
              <a:ext uri="{FF2B5EF4-FFF2-40B4-BE49-F238E27FC236}">
                <a16:creationId xmlns:a16="http://schemas.microsoft.com/office/drawing/2014/main" id="{FD807DD7-3EB8-42CC-8833-30F8036D34EC}"/>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9CA9297-E5FD-40AC-B21D-0F415244DA8E}"/>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14 / 40</a:t>
            </a:r>
          </a:p>
        </p:txBody>
      </p:sp>
      <p:sp>
        <p:nvSpPr>
          <p:cNvPr id="5" name="">
            <a:extLst xmlns:a="http://schemas.openxmlformats.org/drawingml/2006/main">
              <a:ext uri="{FF2B5EF4-FFF2-40B4-BE49-F238E27FC236}">
                <a16:creationId xmlns:a16="http://schemas.microsoft.com/office/drawing/2014/main" id="{4A6E0DD1-7581-4A32-A3EC-3C861E97288F}"/>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3–4، 6</a:t>
            </a:r>
          </a:p>
        </p:txBody>
      </p:sp>
      <p:sp>
        <p:nvSpPr>
          <p:cNvPr id="6" name="">
            <a:extLst xmlns:a="http://schemas.openxmlformats.org/drawingml/2006/main">
              <a:ext uri="{FF2B5EF4-FFF2-40B4-BE49-F238E27FC236}">
                <a16:creationId xmlns:a16="http://schemas.microsoft.com/office/drawing/2014/main" id="{ABC73492-1F18-4FB4-9971-572396121DAF}"/>
              </a:ext>
            </a:extLst>
          </p:cNvPr>
          <p:cNvSpPr>
            <a:spLocks xmlns:a="http://schemas.openxmlformats.org/drawingml/2006/main" noGrp="1"/>
          </p:cNvSpPr>
          <p:nvPr/>
        </p:nvSpPr>
        <p:spPr>
          <a:xfrm xmlns:a="http://schemas.openxmlformats.org/drawingml/2006/main">
            <a:off x="9658350" y="2085975"/>
            <a:ext cx="2038350" cy="1704975"/>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55E31BA-F185-40AF-86F8-52C5B4DD762B}"/>
              </a:ext>
            </a:extLst>
          </p:cNvPr>
          <p:cNvSpPr>
            <a:spLocks xmlns:a="http://schemas.openxmlformats.org/drawingml/2006/main" noGrp="1"/>
          </p:cNvSpPr>
          <p:nvPr/>
        </p:nvSpPr>
        <p:spPr>
          <a:xfrm xmlns:a="http://schemas.openxmlformats.org/drawingml/2006/main">
            <a:off x="9753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183E36"/>
                </a:solidFill>
                <a:latin typeface="Irancell"/>
                <a:ea typeface="Irancell"/>
                <a:cs typeface="Irancell"/>
              </a:defRPr>
            </a:defPPr>
            <a:lvl1pPr algn="ctr">
              <a:defRPr sz="3825" b="1">
                <a:solidFill>
                  <a:srgbClr val="183E36"/>
                </a:solidFill>
                <a:latin typeface="Irancell"/>
                <a:ea typeface="Irancell"/>
                <a:cs typeface="Irancell"/>
              </a:defRPr>
            </a:lvl1pPr>
            <a:lvl2pPr algn="ctr">
              <a:defRPr sz="3825" b="1">
                <a:solidFill>
                  <a:srgbClr val="183E36"/>
                </a:solidFill>
                <a:latin typeface="Irancell"/>
                <a:ea typeface="Irancell"/>
                <a:cs typeface="Irancell"/>
              </a:defRPr>
            </a:lvl2pPr>
            <a:lvl3pPr algn="ctr">
              <a:defRPr sz="3825" b="1">
                <a:solidFill>
                  <a:srgbClr val="183E36"/>
                </a:solidFill>
                <a:latin typeface="Irancell"/>
                <a:ea typeface="Irancell"/>
                <a:cs typeface="Irancell"/>
              </a:defRPr>
            </a:lvl3pPr>
            <a:lvl4pPr algn="ctr">
              <a:defRPr sz="3825" b="1">
                <a:solidFill>
                  <a:srgbClr val="183E36"/>
                </a:solidFill>
                <a:latin typeface="Irancell"/>
                <a:ea typeface="Irancell"/>
                <a:cs typeface="Irancell"/>
              </a:defRPr>
            </a:lvl4pPr>
            <a:lvl5pPr algn="ctr">
              <a:defRPr sz="3825" b="1">
                <a:solidFill>
                  <a:srgbClr val="183E36"/>
                </a:solidFill>
                <a:latin typeface="Irancell"/>
                <a:ea typeface="Irancell"/>
                <a:cs typeface="Irancell"/>
              </a:defRPr>
            </a:lvl5pPr>
            <a:lvl6pPr algn="ctr">
              <a:defRPr sz="3825" b="1">
                <a:solidFill>
                  <a:srgbClr val="183E36"/>
                </a:solidFill>
                <a:latin typeface="Irancell"/>
                <a:ea typeface="Irancell"/>
                <a:cs typeface="Irancell"/>
              </a:defRPr>
            </a:lvl6pPr>
            <a:lvl7pPr algn="ctr">
              <a:defRPr sz="3825" b="1">
                <a:solidFill>
                  <a:srgbClr val="183E36"/>
                </a:solidFill>
                <a:latin typeface="Irancell"/>
                <a:ea typeface="Irancell"/>
                <a:cs typeface="Irancell"/>
              </a:defRPr>
            </a:lvl7pPr>
            <a:lvl8pPr algn="ctr">
              <a:defRPr sz="3825" b="1">
                <a:solidFill>
                  <a:srgbClr val="183E36"/>
                </a:solidFill>
                <a:latin typeface="Irancell"/>
                <a:ea typeface="Irancell"/>
                <a:cs typeface="Irancell"/>
              </a:defRPr>
            </a:lvl8pPr>
            <a:lvl9pPr algn="ctr">
              <a:defRPr sz="3825" b="1">
                <a:solidFill>
                  <a:srgbClr val="183E36"/>
                </a:solidFill>
                <a:latin typeface="Irancell"/>
                <a:ea typeface="Irancell"/>
                <a:cs typeface="Irancell"/>
              </a:defRPr>
            </a:lvl9pPr>
          </a:lstStyle>
          <a:p xmlns:a="http://schemas.openxmlformats.org/drawingml/2006/main">
            <a:pPr algn="ctr">
              <a:defRPr sz="3825" b="1">
                <a:solidFill>
                  <a:srgbClr val="183E36"/>
                </a:solidFill>
                <a:latin typeface="Irancell"/>
                <a:ea typeface="Irancell"/>
                <a:cs typeface="Irancell"/>
              </a:defRPr>
            </a:pPr>
            <a:r>
              <a:rPr sz="3825" b="1">
                <a:solidFill>
                  <a:srgbClr val="183E36"/>
                </a:solidFill>
                <a:latin typeface="Irancell"/>
                <a:ea typeface="Irancell"/>
                <a:cs typeface="Irancell"/>
              </a:rPr>
              <a:t>3881</a:t>
            </a:r>
          </a:p>
        </p:txBody>
      </p:sp>
      <p:sp>
        <p:nvSpPr>
          <p:cNvPr id="8" name="">
            <a:extLst xmlns:a="http://schemas.openxmlformats.org/drawingml/2006/main">
              <a:ext uri="{FF2B5EF4-FFF2-40B4-BE49-F238E27FC236}">
                <a16:creationId xmlns:a16="http://schemas.microsoft.com/office/drawing/2014/main" id="{F9B5EBE7-68FF-44C3-8EE0-5E5BDF984C3A}"/>
              </a:ext>
            </a:extLst>
          </p:cNvPr>
          <p:cNvSpPr>
            <a:spLocks xmlns:a="http://schemas.openxmlformats.org/drawingml/2006/main" noGrp="1"/>
          </p:cNvSpPr>
          <p:nvPr/>
        </p:nvSpPr>
        <p:spPr>
          <a:xfrm xmlns:a="http://schemas.openxmlformats.org/drawingml/2006/main">
            <a:off x="9753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183E36"/>
                </a:solidFill>
                <a:latin typeface="Irancell"/>
                <a:ea typeface="Irancell"/>
                <a:cs typeface="Irancell"/>
              </a:defRPr>
            </a:defPPr>
            <a:lvl1pPr algn="ctr">
              <a:defRPr sz="1500" b="0">
                <a:solidFill>
                  <a:srgbClr val="183E36"/>
                </a:solidFill>
                <a:latin typeface="Irancell"/>
                <a:ea typeface="Irancell"/>
                <a:cs typeface="Irancell"/>
              </a:defRPr>
            </a:lvl1pPr>
            <a:lvl2pPr algn="ctr">
              <a:defRPr sz="1500" b="0">
                <a:solidFill>
                  <a:srgbClr val="183E36"/>
                </a:solidFill>
                <a:latin typeface="Irancell"/>
                <a:ea typeface="Irancell"/>
                <a:cs typeface="Irancell"/>
              </a:defRPr>
            </a:lvl2pPr>
            <a:lvl3pPr algn="ctr">
              <a:defRPr sz="1500" b="0">
                <a:solidFill>
                  <a:srgbClr val="183E36"/>
                </a:solidFill>
                <a:latin typeface="Irancell"/>
                <a:ea typeface="Irancell"/>
                <a:cs typeface="Irancell"/>
              </a:defRPr>
            </a:lvl3pPr>
            <a:lvl4pPr algn="ctr">
              <a:defRPr sz="1500" b="0">
                <a:solidFill>
                  <a:srgbClr val="183E36"/>
                </a:solidFill>
                <a:latin typeface="Irancell"/>
                <a:ea typeface="Irancell"/>
                <a:cs typeface="Irancell"/>
              </a:defRPr>
            </a:lvl4pPr>
            <a:lvl5pPr algn="ctr">
              <a:defRPr sz="1500" b="0">
                <a:solidFill>
                  <a:srgbClr val="183E36"/>
                </a:solidFill>
                <a:latin typeface="Irancell"/>
                <a:ea typeface="Irancell"/>
                <a:cs typeface="Irancell"/>
              </a:defRPr>
            </a:lvl5pPr>
            <a:lvl6pPr algn="ctr">
              <a:defRPr sz="1500" b="0">
                <a:solidFill>
                  <a:srgbClr val="183E36"/>
                </a:solidFill>
                <a:latin typeface="Irancell"/>
                <a:ea typeface="Irancell"/>
                <a:cs typeface="Irancell"/>
              </a:defRPr>
            </a:lvl6pPr>
            <a:lvl7pPr algn="ctr">
              <a:defRPr sz="1500" b="0">
                <a:solidFill>
                  <a:srgbClr val="183E36"/>
                </a:solidFill>
                <a:latin typeface="Irancell"/>
                <a:ea typeface="Irancell"/>
                <a:cs typeface="Irancell"/>
              </a:defRPr>
            </a:lvl7pPr>
            <a:lvl8pPr algn="ctr">
              <a:defRPr sz="1500" b="0">
                <a:solidFill>
                  <a:srgbClr val="183E36"/>
                </a:solidFill>
                <a:latin typeface="Irancell"/>
                <a:ea typeface="Irancell"/>
                <a:cs typeface="Irancell"/>
              </a:defRPr>
            </a:lvl8pPr>
            <a:lvl9pPr algn="ctr">
              <a:defRPr sz="1500" b="0">
                <a:solidFill>
                  <a:srgbClr val="183E36"/>
                </a:solidFill>
                <a:latin typeface="Irancell"/>
                <a:ea typeface="Irancell"/>
                <a:cs typeface="Irancell"/>
              </a:defRPr>
            </a:lvl9pPr>
          </a:lstStyle>
          <a:p xmlns:a="http://schemas.openxmlformats.org/drawingml/2006/main">
            <a:pPr algn="ctr" rtl="1">
              <a:defRPr sz="1500" b="0">
                <a:solidFill>
                  <a:srgbClr val="183E36"/>
                </a:solidFill>
                <a:latin typeface="Irancell"/>
                <a:ea typeface="Irancell"/>
                <a:cs typeface="Irancell"/>
              </a:defRPr>
            </a:pPr>
            <a:r>
              <a:rPr sz="1500" b="0">
                <a:solidFill>
                  <a:srgbClr val="183E36"/>
                </a:solidFill>
                <a:latin typeface="Irancell"/>
                <a:ea typeface="Irancell"/>
                <a:cs typeface="Irancell"/>
              </a:rPr>
              <a:t>بازیابی اولیه</a:t>
            </a:r>
          </a:p>
        </p:txBody>
      </p:sp>
      <p:sp>
        <p:nvSpPr>
          <p:cNvPr id="9" name="">
            <a:extLst xmlns:a="http://schemas.openxmlformats.org/drawingml/2006/main">
              <a:ext uri="{FF2B5EF4-FFF2-40B4-BE49-F238E27FC236}">
                <a16:creationId xmlns:a16="http://schemas.microsoft.com/office/drawing/2014/main" id="{26999C4C-FE3C-41E4-8F94-C047A9950ACA}"/>
              </a:ext>
            </a:extLst>
          </p:cNvPr>
          <p:cNvSpPr>
            <a:spLocks xmlns:a="http://schemas.openxmlformats.org/drawingml/2006/main" noGrp="1"/>
          </p:cNvSpPr>
          <p:nvPr/>
        </p:nvSpPr>
        <p:spPr>
          <a:xfrm xmlns:a="http://schemas.openxmlformats.org/drawingml/2006/main">
            <a:off x="9382125" y="2638425"/>
            <a:ext cx="2667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00" b="1">
                <a:solidFill>
                  <a:srgbClr val="BE773E"/>
                </a:solidFill>
                <a:latin typeface="Irancell"/>
                <a:ea typeface="Irancell"/>
                <a:cs typeface="Irancell"/>
              </a:defRPr>
            </a:defPPr>
            <a:lvl1pPr algn="ctr">
              <a:defRPr sz="1800" b="1">
                <a:solidFill>
                  <a:srgbClr val="BE773E"/>
                </a:solidFill>
                <a:latin typeface="Irancell"/>
                <a:ea typeface="Irancell"/>
                <a:cs typeface="Irancell"/>
              </a:defRPr>
            </a:lvl1pPr>
            <a:lvl2pPr algn="ctr">
              <a:defRPr sz="1800" b="1">
                <a:solidFill>
                  <a:srgbClr val="BE773E"/>
                </a:solidFill>
                <a:latin typeface="Irancell"/>
                <a:ea typeface="Irancell"/>
                <a:cs typeface="Irancell"/>
              </a:defRPr>
            </a:lvl2pPr>
            <a:lvl3pPr algn="ctr">
              <a:defRPr sz="1800" b="1">
                <a:solidFill>
                  <a:srgbClr val="BE773E"/>
                </a:solidFill>
                <a:latin typeface="Irancell"/>
                <a:ea typeface="Irancell"/>
                <a:cs typeface="Irancell"/>
              </a:defRPr>
            </a:lvl3pPr>
            <a:lvl4pPr algn="ctr">
              <a:defRPr sz="1800" b="1">
                <a:solidFill>
                  <a:srgbClr val="BE773E"/>
                </a:solidFill>
                <a:latin typeface="Irancell"/>
                <a:ea typeface="Irancell"/>
                <a:cs typeface="Irancell"/>
              </a:defRPr>
            </a:lvl4pPr>
            <a:lvl5pPr algn="ctr">
              <a:defRPr sz="1800" b="1">
                <a:solidFill>
                  <a:srgbClr val="BE773E"/>
                </a:solidFill>
                <a:latin typeface="Irancell"/>
                <a:ea typeface="Irancell"/>
                <a:cs typeface="Irancell"/>
              </a:defRPr>
            </a:lvl5pPr>
            <a:lvl6pPr algn="ctr">
              <a:defRPr sz="1800" b="1">
                <a:solidFill>
                  <a:srgbClr val="BE773E"/>
                </a:solidFill>
                <a:latin typeface="Irancell"/>
                <a:ea typeface="Irancell"/>
                <a:cs typeface="Irancell"/>
              </a:defRPr>
            </a:lvl6pPr>
            <a:lvl7pPr algn="ctr">
              <a:defRPr sz="1800" b="1">
                <a:solidFill>
                  <a:srgbClr val="BE773E"/>
                </a:solidFill>
                <a:latin typeface="Irancell"/>
                <a:ea typeface="Irancell"/>
                <a:cs typeface="Irancell"/>
              </a:defRPr>
            </a:lvl7pPr>
            <a:lvl8pPr algn="ctr">
              <a:defRPr sz="1800" b="1">
                <a:solidFill>
                  <a:srgbClr val="BE773E"/>
                </a:solidFill>
                <a:latin typeface="Irancell"/>
                <a:ea typeface="Irancell"/>
                <a:cs typeface="Irancell"/>
              </a:defRPr>
            </a:lvl8pPr>
            <a:lvl9pPr algn="ctr">
              <a:defRPr sz="1800" b="1">
                <a:solidFill>
                  <a:srgbClr val="BE773E"/>
                </a:solidFill>
                <a:latin typeface="Irancell"/>
                <a:ea typeface="Irancell"/>
                <a:cs typeface="Irancell"/>
              </a:defRPr>
            </a:lvl9pPr>
          </a:lstStyle>
          <a:p xmlns:a="http://schemas.openxmlformats.org/drawingml/2006/main">
            <a:pPr algn="ctr">
              <a:defRPr sz="1800" b="1">
                <a:solidFill>
                  <a:srgbClr val="BE773E"/>
                </a:solidFill>
                <a:latin typeface="Irancell"/>
                <a:ea typeface="Irancell"/>
                <a:cs typeface="Irancell"/>
              </a:defRPr>
            </a:pPr>
            <a:r>
              <a:rPr sz="1800"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1D249AB5-47B3-49F1-8997-EBE5457731E9}"/>
              </a:ext>
            </a:extLst>
          </p:cNvPr>
          <p:cNvSpPr>
            <a:spLocks xmlns:a="http://schemas.openxmlformats.org/drawingml/2006/main" noGrp="1"/>
          </p:cNvSpPr>
          <p:nvPr/>
        </p:nvSpPr>
        <p:spPr>
          <a:xfrm xmlns:a="http://schemas.openxmlformats.org/drawingml/2006/main">
            <a:off x="7372350" y="2085975"/>
            <a:ext cx="2038350" cy="1704975"/>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7A3ADFF-B697-407E-8327-88D33E9680EF}"/>
              </a:ext>
            </a:extLst>
          </p:cNvPr>
          <p:cNvSpPr>
            <a:spLocks xmlns:a="http://schemas.openxmlformats.org/drawingml/2006/main" noGrp="1"/>
          </p:cNvSpPr>
          <p:nvPr/>
        </p:nvSpPr>
        <p:spPr>
          <a:xfrm xmlns:a="http://schemas.openxmlformats.org/drawingml/2006/main">
            <a:off x="7467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183E36"/>
                </a:solidFill>
                <a:latin typeface="Irancell"/>
                <a:ea typeface="Irancell"/>
                <a:cs typeface="Irancell"/>
              </a:defRPr>
            </a:defPPr>
            <a:lvl1pPr algn="ctr">
              <a:defRPr sz="3825" b="1">
                <a:solidFill>
                  <a:srgbClr val="183E36"/>
                </a:solidFill>
                <a:latin typeface="Irancell"/>
                <a:ea typeface="Irancell"/>
                <a:cs typeface="Irancell"/>
              </a:defRPr>
            </a:lvl1pPr>
            <a:lvl2pPr algn="ctr">
              <a:defRPr sz="3825" b="1">
                <a:solidFill>
                  <a:srgbClr val="183E36"/>
                </a:solidFill>
                <a:latin typeface="Irancell"/>
                <a:ea typeface="Irancell"/>
                <a:cs typeface="Irancell"/>
              </a:defRPr>
            </a:lvl2pPr>
            <a:lvl3pPr algn="ctr">
              <a:defRPr sz="3825" b="1">
                <a:solidFill>
                  <a:srgbClr val="183E36"/>
                </a:solidFill>
                <a:latin typeface="Irancell"/>
                <a:ea typeface="Irancell"/>
                <a:cs typeface="Irancell"/>
              </a:defRPr>
            </a:lvl3pPr>
            <a:lvl4pPr algn="ctr">
              <a:defRPr sz="3825" b="1">
                <a:solidFill>
                  <a:srgbClr val="183E36"/>
                </a:solidFill>
                <a:latin typeface="Irancell"/>
                <a:ea typeface="Irancell"/>
                <a:cs typeface="Irancell"/>
              </a:defRPr>
            </a:lvl4pPr>
            <a:lvl5pPr algn="ctr">
              <a:defRPr sz="3825" b="1">
                <a:solidFill>
                  <a:srgbClr val="183E36"/>
                </a:solidFill>
                <a:latin typeface="Irancell"/>
                <a:ea typeface="Irancell"/>
                <a:cs typeface="Irancell"/>
              </a:defRPr>
            </a:lvl5pPr>
            <a:lvl6pPr algn="ctr">
              <a:defRPr sz="3825" b="1">
                <a:solidFill>
                  <a:srgbClr val="183E36"/>
                </a:solidFill>
                <a:latin typeface="Irancell"/>
                <a:ea typeface="Irancell"/>
                <a:cs typeface="Irancell"/>
              </a:defRPr>
            </a:lvl6pPr>
            <a:lvl7pPr algn="ctr">
              <a:defRPr sz="3825" b="1">
                <a:solidFill>
                  <a:srgbClr val="183E36"/>
                </a:solidFill>
                <a:latin typeface="Irancell"/>
                <a:ea typeface="Irancell"/>
                <a:cs typeface="Irancell"/>
              </a:defRPr>
            </a:lvl7pPr>
            <a:lvl8pPr algn="ctr">
              <a:defRPr sz="3825" b="1">
                <a:solidFill>
                  <a:srgbClr val="183E36"/>
                </a:solidFill>
                <a:latin typeface="Irancell"/>
                <a:ea typeface="Irancell"/>
                <a:cs typeface="Irancell"/>
              </a:defRPr>
            </a:lvl8pPr>
            <a:lvl9pPr algn="ctr">
              <a:defRPr sz="3825" b="1">
                <a:solidFill>
                  <a:srgbClr val="183E36"/>
                </a:solidFill>
                <a:latin typeface="Irancell"/>
                <a:ea typeface="Irancell"/>
                <a:cs typeface="Irancell"/>
              </a:defRPr>
            </a:lvl9pPr>
          </a:lstStyle>
          <a:p xmlns:a="http://schemas.openxmlformats.org/drawingml/2006/main">
            <a:pPr algn="ctr">
              <a:defRPr sz="3825" b="1">
                <a:solidFill>
                  <a:srgbClr val="183E36"/>
                </a:solidFill>
                <a:latin typeface="Irancell"/>
                <a:ea typeface="Irancell"/>
                <a:cs typeface="Irancell"/>
              </a:defRPr>
            </a:pPr>
            <a:r>
              <a:rPr sz="3825" b="1">
                <a:solidFill>
                  <a:srgbClr val="183E36"/>
                </a:solidFill>
                <a:latin typeface="Irancell"/>
                <a:ea typeface="Irancell"/>
                <a:cs typeface="Irancell"/>
              </a:rPr>
              <a:t>1024</a:t>
            </a:r>
          </a:p>
        </p:txBody>
      </p:sp>
      <p:sp>
        <p:nvSpPr>
          <p:cNvPr id="12" name="">
            <a:extLst xmlns:a="http://schemas.openxmlformats.org/drawingml/2006/main">
              <a:ext uri="{FF2B5EF4-FFF2-40B4-BE49-F238E27FC236}">
                <a16:creationId xmlns:a16="http://schemas.microsoft.com/office/drawing/2014/main" id="{FB66424F-E762-4185-9E29-404953C28D58}"/>
              </a:ext>
            </a:extLst>
          </p:cNvPr>
          <p:cNvSpPr>
            <a:spLocks xmlns:a="http://schemas.openxmlformats.org/drawingml/2006/main" noGrp="1"/>
          </p:cNvSpPr>
          <p:nvPr/>
        </p:nvSpPr>
        <p:spPr>
          <a:xfrm xmlns:a="http://schemas.openxmlformats.org/drawingml/2006/main">
            <a:off x="7467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183E36"/>
                </a:solidFill>
                <a:latin typeface="Irancell"/>
                <a:ea typeface="Irancell"/>
                <a:cs typeface="Irancell"/>
              </a:defRPr>
            </a:defPPr>
            <a:lvl1pPr algn="ctr">
              <a:defRPr sz="1500" b="0">
                <a:solidFill>
                  <a:srgbClr val="183E36"/>
                </a:solidFill>
                <a:latin typeface="Irancell"/>
                <a:ea typeface="Irancell"/>
                <a:cs typeface="Irancell"/>
              </a:defRPr>
            </a:lvl1pPr>
            <a:lvl2pPr algn="ctr">
              <a:defRPr sz="1500" b="0">
                <a:solidFill>
                  <a:srgbClr val="183E36"/>
                </a:solidFill>
                <a:latin typeface="Irancell"/>
                <a:ea typeface="Irancell"/>
                <a:cs typeface="Irancell"/>
              </a:defRPr>
            </a:lvl2pPr>
            <a:lvl3pPr algn="ctr">
              <a:defRPr sz="1500" b="0">
                <a:solidFill>
                  <a:srgbClr val="183E36"/>
                </a:solidFill>
                <a:latin typeface="Irancell"/>
                <a:ea typeface="Irancell"/>
                <a:cs typeface="Irancell"/>
              </a:defRPr>
            </a:lvl3pPr>
            <a:lvl4pPr algn="ctr">
              <a:defRPr sz="1500" b="0">
                <a:solidFill>
                  <a:srgbClr val="183E36"/>
                </a:solidFill>
                <a:latin typeface="Irancell"/>
                <a:ea typeface="Irancell"/>
                <a:cs typeface="Irancell"/>
              </a:defRPr>
            </a:lvl4pPr>
            <a:lvl5pPr algn="ctr">
              <a:defRPr sz="1500" b="0">
                <a:solidFill>
                  <a:srgbClr val="183E36"/>
                </a:solidFill>
                <a:latin typeface="Irancell"/>
                <a:ea typeface="Irancell"/>
                <a:cs typeface="Irancell"/>
              </a:defRPr>
            </a:lvl5pPr>
            <a:lvl6pPr algn="ctr">
              <a:defRPr sz="1500" b="0">
                <a:solidFill>
                  <a:srgbClr val="183E36"/>
                </a:solidFill>
                <a:latin typeface="Irancell"/>
                <a:ea typeface="Irancell"/>
                <a:cs typeface="Irancell"/>
              </a:defRPr>
            </a:lvl6pPr>
            <a:lvl7pPr algn="ctr">
              <a:defRPr sz="1500" b="0">
                <a:solidFill>
                  <a:srgbClr val="183E36"/>
                </a:solidFill>
                <a:latin typeface="Irancell"/>
                <a:ea typeface="Irancell"/>
                <a:cs typeface="Irancell"/>
              </a:defRPr>
            </a:lvl7pPr>
            <a:lvl8pPr algn="ctr">
              <a:defRPr sz="1500" b="0">
                <a:solidFill>
                  <a:srgbClr val="183E36"/>
                </a:solidFill>
                <a:latin typeface="Irancell"/>
                <a:ea typeface="Irancell"/>
                <a:cs typeface="Irancell"/>
              </a:defRPr>
            </a:lvl8pPr>
            <a:lvl9pPr algn="ctr">
              <a:defRPr sz="1500" b="0">
                <a:solidFill>
                  <a:srgbClr val="183E36"/>
                </a:solidFill>
                <a:latin typeface="Irancell"/>
                <a:ea typeface="Irancell"/>
                <a:cs typeface="Irancell"/>
              </a:defRPr>
            </a:lvl9pPr>
          </a:lstStyle>
          <a:p xmlns:a="http://schemas.openxmlformats.org/drawingml/2006/main">
            <a:pPr algn="ctr" rtl="1">
              <a:defRPr sz="1500" b="0">
                <a:solidFill>
                  <a:srgbClr val="183E36"/>
                </a:solidFill>
                <a:latin typeface="Irancell"/>
                <a:ea typeface="Irancell"/>
                <a:cs typeface="Irancell"/>
              </a:defRPr>
            </a:pPr>
            <a:r>
              <a:rPr sz="1500" b="0">
                <a:solidFill>
                  <a:srgbClr val="183E36"/>
                </a:solidFill>
                <a:latin typeface="Irancell"/>
                <a:ea typeface="Irancell"/>
                <a:cs typeface="Irancell"/>
              </a:rPr>
              <a:t>فیلتر مجله و نوع مدرک</a:t>
            </a:r>
          </a:p>
        </p:txBody>
      </p:sp>
      <p:sp>
        <p:nvSpPr>
          <p:cNvPr id="13" name="">
            <a:extLst xmlns:a="http://schemas.openxmlformats.org/drawingml/2006/main">
              <a:ext uri="{FF2B5EF4-FFF2-40B4-BE49-F238E27FC236}">
                <a16:creationId xmlns:a16="http://schemas.microsoft.com/office/drawing/2014/main" id="{2F3A41E3-651B-4679-88C5-83826BC1A46E}"/>
              </a:ext>
            </a:extLst>
          </p:cNvPr>
          <p:cNvSpPr>
            <a:spLocks xmlns:a="http://schemas.openxmlformats.org/drawingml/2006/main" noGrp="1"/>
          </p:cNvSpPr>
          <p:nvPr/>
        </p:nvSpPr>
        <p:spPr>
          <a:xfrm xmlns:a="http://schemas.openxmlformats.org/drawingml/2006/main">
            <a:off x="7096125" y="2638425"/>
            <a:ext cx="2667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00" b="1">
                <a:solidFill>
                  <a:srgbClr val="BE773E"/>
                </a:solidFill>
                <a:latin typeface="Irancell"/>
                <a:ea typeface="Irancell"/>
                <a:cs typeface="Irancell"/>
              </a:defRPr>
            </a:defPPr>
            <a:lvl1pPr algn="ctr">
              <a:defRPr sz="1800" b="1">
                <a:solidFill>
                  <a:srgbClr val="BE773E"/>
                </a:solidFill>
                <a:latin typeface="Irancell"/>
                <a:ea typeface="Irancell"/>
                <a:cs typeface="Irancell"/>
              </a:defRPr>
            </a:lvl1pPr>
            <a:lvl2pPr algn="ctr">
              <a:defRPr sz="1800" b="1">
                <a:solidFill>
                  <a:srgbClr val="BE773E"/>
                </a:solidFill>
                <a:latin typeface="Irancell"/>
                <a:ea typeface="Irancell"/>
                <a:cs typeface="Irancell"/>
              </a:defRPr>
            </a:lvl2pPr>
            <a:lvl3pPr algn="ctr">
              <a:defRPr sz="1800" b="1">
                <a:solidFill>
                  <a:srgbClr val="BE773E"/>
                </a:solidFill>
                <a:latin typeface="Irancell"/>
                <a:ea typeface="Irancell"/>
                <a:cs typeface="Irancell"/>
              </a:defRPr>
            </a:lvl3pPr>
            <a:lvl4pPr algn="ctr">
              <a:defRPr sz="1800" b="1">
                <a:solidFill>
                  <a:srgbClr val="BE773E"/>
                </a:solidFill>
                <a:latin typeface="Irancell"/>
                <a:ea typeface="Irancell"/>
                <a:cs typeface="Irancell"/>
              </a:defRPr>
            </a:lvl4pPr>
            <a:lvl5pPr algn="ctr">
              <a:defRPr sz="1800" b="1">
                <a:solidFill>
                  <a:srgbClr val="BE773E"/>
                </a:solidFill>
                <a:latin typeface="Irancell"/>
                <a:ea typeface="Irancell"/>
                <a:cs typeface="Irancell"/>
              </a:defRPr>
            </a:lvl5pPr>
            <a:lvl6pPr algn="ctr">
              <a:defRPr sz="1800" b="1">
                <a:solidFill>
                  <a:srgbClr val="BE773E"/>
                </a:solidFill>
                <a:latin typeface="Irancell"/>
                <a:ea typeface="Irancell"/>
                <a:cs typeface="Irancell"/>
              </a:defRPr>
            </a:lvl6pPr>
            <a:lvl7pPr algn="ctr">
              <a:defRPr sz="1800" b="1">
                <a:solidFill>
                  <a:srgbClr val="BE773E"/>
                </a:solidFill>
                <a:latin typeface="Irancell"/>
                <a:ea typeface="Irancell"/>
                <a:cs typeface="Irancell"/>
              </a:defRPr>
            </a:lvl7pPr>
            <a:lvl8pPr algn="ctr">
              <a:defRPr sz="1800" b="1">
                <a:solidFill>
                  <a:srgbClr val="BE773E"/>
                </a:solidFill>
                <a:latin typeface="Irancell"/>
                <a:ea typeface="Irancell"/>
                <a:cs typeface="Irancell"/>
              </a:defRPr>
            </a:lvl8pPr>
            <a:lvl9pPr algn="ctr">
              <a:defRPr sz="1800" b="1">
                <a:solidFill>
                  <a:srgbClr val="BE773E"/>
                </a:solidFill>
                <a:latin typeface="Irancell"/>
                <a:ea typeface="Irancell"/>
                <a:cs typeface="Irancell"/>
              </a:defRPr>
            </a:lvl9pPr>
          </a:lstStyle>
          <a:p xmlns:a="http://schemas.openxmlformats.org/drawingml/2006/main">
            <a:pPr algn="ctr">
              <a:defRPr sz="1800" b="1">
                <a:solidFill>
                  <a:srgbClr val="BE773E"/>
                </a:solidFill>
                <a:latin typeface="Irancell"/>
                <a:ea typeface="Irancell"/>
                <a:cs typeface="Irancell"/>
              </a:defRPr>
            </a:pPr>
            <a:r>
              <a:rPr sz="1800"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7318B786-4D79-4FA7-BF59-3548D6DB41ED}"/>
              </a:ext>
            </a:extLst>
          </p:cNvPr>
          <p:cNvSpPr>
            <a:spLocks xmlns:a="http://schemas.openxmlformats.org/drawingml/2006/main" noGrp="1"/>
          </p:cNvSpPr>
          <p:nvPr/>
        </p:nvSpPr>
        <p:spPr>
          <a:xfrm xmlns:a="http://schemas.openxmlformats.org/drawingml/2006/main">
            <a:off x="5086350" y="2085975"/>
            <a:ext cx="2038350" cy="1704975"/>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92A7BCA-CC1F-458B-A564-4BB795CB4D48}"/>
              </a:ext>
            </a:extLst>
          </p:cNvPr>
          <p:cNvSpPr>
            <a:spLocks xmlns:a="http://schemas.openxmlformats.org/drawingml/2006/main" noGrp="1"/>
          </p:cNvSpPr>
          <p:nvPr/>
        </p:nvSpPr>
        <p:spPr>
          <a:xfrm xmlns:a="http://schemas.openxmlformats.org/drawingml/2006/main">
            <a:off x="5181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183E36"/>
                </a:solidFill>
                <a:latin typeface="Irancell"/>
                <a:ea typeface="Irancell"/>
                <a:cs typeface="Irancell"/>
              </a:defRPr>
            </a:defPPr>
            <a:lvl1pPr algn="ctr">
              <a:defRPr sz="3825" b="1">
                <a:solidFill>
                  <a:srgbClr val="183E36"/>
                </a:solidFill>
                <a:latin typeface="Irancell"/>
                <a:ea typeface="Irancell"/>
                <a:cs typeface="Irancell"/>
              </a:defRPr>
            </a:lvl1pPr>
            <a:lvl2pPr algn="ctr">
              <a:defRPr sz="3825" b="1">
                <a:solidFill>
                  <a:srgbClr val="183E36"/>
                </a:solidFill>
                <a:latin typeface="Irancell"/>
                <a:ea typeface="Irancell"/>
                <a:cs typeface="Irancell"/>
              </a:defRPr>
            </a:lvl2pPr>
            <a:lvl3pPr algn="ctr">
              <a:defRPr sz="3825" b="1">
                <a:solidFill>
                  <a:srgbClr val="183E36"/>
                </a:solidFill>
                <a:latin typeface="Irancell"/>
                <a:ea typeface="Irancell"/>
                <a:cs typeface="Irancell"/>
              </a:defRPr>
            </a:lvl3pPr>
            <a:lvl4pPr algn="ctr">
              <a:defRPr sz="3825" b="1">
                <a:solidFill>
                  <a:srgbClr val="183E36"/>
                </a:solidFill>
                <a:latin typeface="Irancell"/>
                <a:ea typeface="Irancell"/>
                <a:cs typeface="Irancell"/>
              </a:defRPr>
            </a:lvl4pPr>
            <a:lvl5pPr algn="ctr">
              <a:defRPr sz="3825" b="1">
                <a:solidFill>
                  <a:srgbClr val="183E36"/>
                </a:solidFill>
                <a:latin typeface="Irancell"/>
                <a:ea typeface="Irancell"/>
                <a:cs typeface="Irancell"/>
              </a:defRPr>
            </a:lvl5pPr>
            <a:lvl6pPr algn="ctr">
              <a:defRPr sz="3825" b="1">
                <a:solidFill>
                  <a:srgbClr val="183E36"/>
                </a:solidFill>
                <a:latin typeface="Irancell"/>
                <a:ea typeface="Irancell"/>
                <a:cs typeface="Irancell"/>
              </a:defRPr>
            </a:lvl6pPr>
            <a:lvl7pPr algn="ctr">
              <a:defRPr sz="3825" b="1">
                <a:solidFill>
                  <a:srgbClr val="183E36"/>
                </a:solidFill>
                <a:latin typeface="Irancell"/>
                <a:ea typeface="Irancell"/>
                <a:cs typeface="Irancell"/>
              </a:defRPr>
            </a:lvl7pPr>
            <a:lvl8pPr algn="ctr">
              <a:defRPr sz="3825" b="1">
                <a:solidFill>
                  <a:srgbClr val="183E36"/>
                </a:solidFill>
                <a:latin typeface="Irancell"/>
                <a:ea typeface="Irancell"/>
                <a:cs typeface="Irancell"/>
              </a:defRPr>
            </a:lvl8pPr>
            <a:lvl9pPr algn="ctr">
              <a:defRPr sz="3825" b="1">
                <a:solidFill>
                  <a:srgbClr val="183E36"/>
                </a:solidFill>
                <a:latin typeface="Irancell"/>
                <a:ea typeface="Irancell"/>
                <a:cs typeface="Irancell"/>
              </a:defRPr>
            </a:lvl9pPr>
          </a:lstStyle>
          <a:p xmlns:a="http://schemas.openxmlformats.org/drawingml/2006/main">
            <a:pPr algn="ctr">
              <a:defRPr sz="3825" b="1">
                <a:solidFill>
                  <a:srgbClr val="183E36"/>
                </a:solidFill>
                <a:latin typeface="Irancell"/>
                <a:ea typeface="Irancell"/>
                <a:cs typeface="Irancell"/>
              </a:defRPr>
            </a:pPr>
            <a:r>
              <a:rPr sz="3825" b="1">
                <a:solidFill>
                  <a:srgbClr val="183E36"/>
                </a:solidFill>
                <a:latin typeface="Irancell"/>
                <a:ea typeface="Irancell"/>
                <a:cs typeface="Irancell"/>
              </a:rPr>
              <a:t>358</a:t>
            </a:r>
          </a:p>
        </p:txBody>
      </p:sp>
      <p:sp>
        <p:nvSpPr>
          <p:cNvPr id="16" name="">
            <a:extLst xmlns:a="http://schemas.openxmlformats.org/drawingml/2006/main">
              <a:ext uri="{FF2B5EF4-FFF2-40B4-BE49-F238E27FC236}">
                <a16:creationId xmlns:a16="http://schemas.microsoft.com/office/drawing/2014/main" id="{C4BB507E-9255-4A1E-827F-8FDD880FF797}"/>
              </a:ext>
            </a:extLst>
          </p:cNvPr>
          <p:cNvSpPr>
            <a:spLocks xmlns:a="http://schemas.openxmlformats.org/drawingml/2006/main" noGrp="1"/>
          </p:cNvSpPr>
          <p:nvPr/>
        </p:nvSpPr>
        <p:spPr>
          <a:xfrm xmlns:a="http://schemas.openxmlformats.org/drawingml/2006/main">
            <a:off x="5181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183E36"/>
                </a:solidFill>
                <a:latin typeface="Irancell"/>
                <a:ea typeface="Irancell"/>
                <a:cs typeface="Irancell"/>
              </a:defRPr>
            </a:defPPr>
            <a:lvl1pPr algn="ctr">
              <a:defRPr sz="1500" b="0">
                <a:solidFill>
                  <a:srgbClr val="183E36"/>
                </a:solidFill>
                <a:latin typeface="Irancell"/>
                <a:ea typeface="Irancell"/>
                <a:cs typeface="Irancell"/>
              </a:defRPr>
            </a:lvl1pPr>
            <a:lvl2pPr algn="ctr">
              <a:defRPr sz="1500" b="0">
                <a:solidFill>
                  <a:srgbClr val="183E36"/>
                </a:solidFill>
                <a:latin typeface="Irancell"/>
                <a:ea typeface="Irancell"/>
                <a:cs typeface="Irancell"/>
              </a:defRPr>
            </a:lvl2pPr>
            <a:lvl3pPr algn="ctr">
              <a:defRPr sz="1500" b="0">
                <a:solidFill>
                  <a:srgbClr val="183E36"/>
                </a:solidFill>
                <a:latin typeface="Irancell"/>
                <a:ea typeface="Irancell"/>
                <a:cs typeface="Irancell"/>
              </a:defRPr>
            </a:lvl3pPr>
            <a:lvl4pPr algn="ctr">
              <a:defRPr sz="1500" b="0">
                <a:solidFill>
                  <a:srgbClr val="183E36"/>
                </a:solidFill>
                <a:latin typeface="Irancell"/>
                <a:ea typeface="Irancell"/>
                <a:cs typeface="Irancell"/>
              </a:defRPr>
            </a:lvl4pPr>
            <a:lvl5pPr algn="ctr">
              <a:defRPr sz="1500" b="0">
                <a:solidFill>
                  <a:srgbClr val="183E36"/>
                </a:solidFill>
                <a:latin typeface="Irancell"/>
                <a:ea typeface="Irancell"/>
                <a:cs typeface="Irancell"/>
              </a:defRPr>
            </a:lvl5pPr>
            <a:lvl6pPr algn="ctr">
              <a:defRPr sz="1500" b="0">
                <a:solidFill>
                  <a:srgbClr val="183E36"/>
                </a:solidFill>
                <a:latin typeface="Irancell"/>
                <a:ea typeface="Irancell"/>
                <a:cs typeface="Irancell"/>
              </a:defRPr>
            </a:lvl6pPr>
            <a:lvl7pPr algn="ctr">
              <a:defRPr sz="1500" b="0">
                <a:solidFill>
                  <a:srgbClr val="183E36"/>
                </a:solidFill>
                <a:latin typeface="Irancell"/>
                <a:ea typeface="Irancell"/>
                <a:cs typeface="Irancell"/>
              </a:defRPr>
            </a:lvl7pPr>
            <a:lvl8pPr algn="ctr">
              <a:defRPr sz="1500" b="0">
                <a:solidFill>
                  <a:srgbClr val="183E36"/>
                </a:solidFill>
                <a:latin typeface="Irancell"/>
                <a:ea typeface="Irancell"/>
                <a:cs typeface="Irancell"/>
              </a:defRPr>
            </a:lvl8pPr>
            <a:lvl9pPr algn="ctr">
              <a:defRPr sz="1500" b="0">
                <a:solidFill>
                  <a:srgbClr val="183E36"/>
                </a:solidFill>
                <a:latin typeface="Irancell"/>
                <a:ea typeface="Irancell"/>
                <a:cs typeface="Irancell"/>
              </a:defRPr>
            </a:lvl9pPr>
          </a:lstStyle>
          <a:p xmlns:a="http://schemas.openxmlformats.org/drawingml/2006/main">
            <a:pPr algn="ctr" rtl="1">
              <a:defRPr sz="1500" b="0">
                <a:solidFill>
                  <a:srgbClr val="183E36"/>
                </a:solidFill>
                <a:latin typeface="Irancell"/>
                <a:ea typeface="Irancell"/>
                <a:cs typeface="Irancell"/>
              </a:defRPr>
            </a:pPr>
            <a:r>
              <a:rPr sz="1500" b="0">
                <a:solidFill>
                  <a:srgbClr val="183E36"/>
                </a:solidFill>
                <a:latin typeface="Irancell"/>
                <a:ea typeface="Irancell"/>
                <a:cs typeface="Irancell"/>
              </a:rPr>
              <a:t>پس از چکیده</a:t>
            </a:r>
          </a:p>
        </p:txBody>
      </p:sp>
      <p:sp>
        <p:nvSpPr>
          <p:cNvPr id="17" name="">
            <a:extLst xmlns:a="http://schemas.openxmlformats.org/drawingml/2006/main">
              <a:ext uri="{FF2B5EF4-FFF2-40B4-BE49-F238E27FC236}">
                <a16:creationId xmlns:a16="http://schemas.microsoft.com/office/drawing/2014/main" id="{2D5FEF10-5F30-413C-B51E-4A33C9F41100}"/>
              </a:ext>
            </a:extLst>
          </p:cNvPr>
          <p:cNvSpPr>
            <a:spLocks xmlns:a="http://schemas.openxmlformats.org/drawingml/2006/main" noGrp="1"/>
          </p:cNvSpPr>
          <p:nvPr/>
        </p:nvSpPr>
        <p:spPr>
          <a:xfrm xmlns:a="http://schemas.openxmlformats.org/drawingml/2006/main">
            <a:off x="4810125" y="2638425"/>
            <a:ext cx="2667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00" b="1">
                <a:solidFill>
                  <a:srgbClr val="BE773E"/>
                </a:solidFill>
                <a:latin typeface="Irancell"/>
                <a:ea typeface="Irancell"/>
                <a:cs typeface="Irancell"/>
              </a:defRPr>
            </a:defPPr>
            <a:lvl1pPr algn="ctr">
              <a:defRPr sz="1800" b="1">
                <a:solidFill>
                  <a:srgbClr val="BE773E"/>
                </a:solidFill>
                <a:latin typeface="Irancell"/>
                <a:ea typeface="Irancell"/>
                <a:cs typeface="Irancell"/>
              </a:defRPr>
            </a:lvl1pPr>
            <a:lvl2pPr algn="ctr">
              <a:defRPr sz="1800" b="1">
                <a:solidFill>
                  <a:srgbClr val="BE773E"/>
                </a:solidFill>
                <a:latin typeface="Irancell"/>
                <a:ea typeface="Irancell"/>
                <a:cs typeface="Irancell"/>
              </a:defRPr>
            </a:lvl2pPr>
            <a:lvl3pPr algn="ctr">
              <a:defRPr sz="1800" b="1">
                <a:solidFill>
                  <a:srgbClr val="BE773E"/>
                </a:solidFill>
                <a:latin typeface="Irancell"/>
                <a:ea typeface="Irancell"/>
                <a:cs typeface="Irancell"/>
              </a:defRPr>
            </a:lvl3pPr>
            <a:lvl4pPr algn="ctr">
              <a:defRPr sz="1800" b="1">
                <a:solidFill>
                  <a:srgbClr val="BE773E"/>
                </a:solidFill>
                <a:latin typeface="Irancell"/>
                <a:ea typeface="Irancell"/>
                <a:cs typeface="Irancell"/>
              </a:defRPr>
            </a:lvl4pPr>
            <a:lvl5pPr algn="ctr">
              <a:defRPr sz="1800" b="1">
                <a:solidFill>
                  <a:srgbClr val="BE773E"/>
                </a:solidFill>
                <a:latin typeface="Irancell"/>
                <a:ea typeface="Irancell"/>
                <a:cs typeface="Irancell"/>
              </a:defRPr>
            </a:lvl5pPr>
            <a:lvl6pPr algn="ctr">
              <a:defRPr sz="1800" b="1">
                <a:solidFill>
                  <a:srgbClr val="BE773E"/>
                </a:solidFill>
                <a:latin typeface="Irancell"/>
                <a:ea typeface="Irancell"/>
                <a:cs typeface="Irancell"/>
              </a:defRPr>
            </a:lvl6pPr>
            <a:lvl7pPr algn="ctr">
              <a:defRPr sz="1800" b="1">
                <a:solidFill>
                  <a:srgbClr val="BE773E"/>
                </a:solidFill>
                <a:latin typeface="Irancell"/>
                <a:ea typeface="Irancell"/>
                <a:cs typeface="Irancell"/>
              </a:defRPr>
            </a:lvl7pPr>
            <a:lvl8pPr algn="ctr">
              <a:defRPr sz="1800" b="1">
                <a:solidFill>
                  <a:srgbClr val="BE773E"/>
                </a:solidFill>
                <a:latin typeface="Irancell"/>
                <a:ea typeface="Irancell"/>
                <a:cs typeface="Irancell"/>
              </a:defRPr>
            </a:lvl8pPr>
            <a:lvl9pPr algn="ctr">
              <a:defRPr sz="1800" b="1">
                <a:solidFill>
                  <a:srgbClr val="BE773E"/>
                </a:solidFill>
                <a:latin typeface="Irancell"/>
                <a:ea typeface="Irancell"/>
                <a:cs typeface="Irancell"/>
              </a:defRPr>
            </a:lvl9pPr>
          </a:lstStyle>
          <a:p xmlns:a="http://schemas.openxmlformats.org/drawingml/2006/main">
            <a:pPr algn="ctr">
              <a:defRPr sz="1800" b="1">
                <a:solidFill>
                  <a:srgbClr val="BE773E"/>
                </a:solidFill>
                <a:latin typeface="Irancell"/>
                <a:ea typeface="Irancell"/>
                <a:cs typeface="Irancell"/>
              </a:defRPr>
            </a:pPr>
            <a:r>
              <a:rPr sz="1800" b="1">
                <a:solidFill>
                  <a:srgbClr val="BE773E"/>
                </a:solidFill>
                <a:latin typeface="Irancell"/>
                <a:ea typeface="Irancell"/>
                <a:cs typeface="Irancell"/>
              </a:rPr>
              <a:t>←</a:t>
            </a:r>
          </a:p>
        </p:txBody>
      </p:sp>
      <p:sp>
        <p:nvSpPr>
          <p:cNvPr id="18" name="">
            <a:extLst xmlns:a="http://schemas.openxmlformats.org/drawingml/2006/main">
              <a:ext uri="{FF2B5EF4-FFF2-40B4-BE49-F238E27FC236}">
                <a16:creationId xmlns:a16="http://schemas.microsoft.com/office/drawing/2014/main" id="{D8CB8950-B548-4F45-90F3-CF44241B21DC}"/>
              </a:ext>
            </a:extLst>
          </p:cNvPr>
          <p:cNvSpPr>
            <a:spLocks xmlns:a="http://schemas.openxmlformats.org/drawingml/2006/main" noGrp="1"/>
          </p:cNvSpPr>
          <p:nvPr/>
        </p:nvSpPr>
        <p:spPr>
          <a:xfrm xmlns:a="http://schemas.openxmlformats.org/drawingml/2006/main">
            <a:off x="2800350" y="2085975"/>
            <a:ext cx="2038350" cy="1704975"/>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2069CA2-13B5-4FB8-9034-0AE0CBB82122}"/>
              </a:ext>
            </a:extLst>
          </p:cNvPr>
          <p:cNvSpPr>
            <a:spLocks xmlns:a="http://schemas.openxmlformats.org/drawingml/2006/main" noGrp="1"/>
          </p:cNvSpPr>
          <p:nvPr/>
        </p:nvSpPr>
        <p:spPr>
          <a:xfrm xmlns:a="http://schemas.openxmlformats.org/drawingml/2006/main">
            <a:off x="2895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183E36"/>
                </a:solidFill>
                <a:latin typeface="Irancell"/>
                <a:ea typeface="Irancell"/>
                <a:cs typeface="Irancell"/>
              </a:defRPr>
            </a:defPPr>
            <a:lvl1pPr algn="ctr">
              <a:defRPr sz="3825" b="1">
                <a:solidFill>
                  <a:srgbClr val="183E36"/>
                </a:solidFill>
                <a:latin typeface="Irancell"/>
                <a:ea typeface="Irancell"/>
                <a:cs typeface="Irancell"/>
              </a:defRPr>
            </a:lvl1pPr>
            <a:lvl2pPr algn="ctr">
              <a:defRPr sz="3825" b="1">
                <a:solidFill>
                  <a:srgbClr val="183E36"/>
                </a:solidFill>
                <a:latin typeface="Irancell"/>
                <a:ea typeface="Irancell"/>
                <a:cs typeface="Irancell"/>
              </a:defRPr>
            </a:lvl2pPr>
            <a:lvl3pPr algn="ctr">
              <a:defRPr sz="3825" b="1">
                <a:solidFill>
                  <a:srgbClr val="183E36"/>
                </a:solidFill>
                <a:latin typeface="Irancell"/>
                <a:ea typeface="Irancell"/>
                <a:cs typeface="Irancell"/>
              </a:defRPr>
            </a:lvl3pPr>
            <a:lvl4pPr algn="ctr">
              <a:defRPr sz="3825" b="1">
                <a:solidFill>
                  <a:srgbClr val="183E36"/>
                </a:solidFill>
                <a:latin typeface="Irancell"/>
                <a:ea typeface="Irancell"/>
                <a:cs typeface="Irancell"/>
              </a:defRPr>
            </a:lvl4pPr>
            <a:lvl5pPr algn="ctr">
              <a:defRPr sz="3825" b="1">
                <a:solidFill>
                  <a:srgbClr val="183E36"/>
                </a:solidFill>
                <a:latin typeface="Irancell"/>
                <a:ea typeface="Irancell"/>
                <a:cs typeface="Irancell"/>
              </a:defRPr>
            </a:lvl5pPr>
            <a:lvl6pPr algn="ctr">
              <a:defRPr sz="3825" b="1">
                <a:solidFill>
                  <a:srgbClr val="183E36"/>
                </a:solidFill>
                <a:latin typeface="Irancell"/>
                <a:ea typeface="Irancell"/>
                <a:cs typeface="Irancell"/>
              </a:defRPr>
            </a:lvl6pPr>
            <a:lvl7pPr algn="ctr">
              <a:defRPr sz="3825" b="1">
                <a:solidFill>
                  <a:srgbClr val="183E36"/>
                </a:solidFill>
                <a:latin typeface="Irancell"/>
                <a:ea typeface="Irancell"/>
                <a:cs typeface="Irancell"/>
              </a:defRPr>
            </a:lvl7pPr>
            <a:lvl8pPr algn="ctr">
              <a:defRPr sz="3825" b="1">
                <a:solidFill>
                  <a:srgbClr val="183E36"/>
                </a:solidFill>
                <a:latin typeface="Irancell"/>
                <a:ea typeface="Irancell"/>
                <a:cs typeface="Irancell"/>
              </a:defRPr>
            </a:lvl8pPr>
            <a:lvl9pPr algn="ctr">
              <a:defRPr sz="3825" b="1">
                <a:solidFill>
                  <a:srgbClr val="183E36"/>
                </a:solidFill>
                <a:latin typeface="Irancell"/>
                <a:ea typeface="Irancell"/>
                <a:cs typeface="Irancell"/>
              </a:defRPr>
            </a:lvl9pPr>
          </a:lstStyle>
          <a:p xmlns:a="http://schemas.openxmlformats.org/drawingml/2006/main">
            <a:pPr algn="ctr">
              <a:defRPr sz="3825" b="1">
                <a:solidFill>
                  <a:srgbClr val="183E36"/>
                </a:solidFill>
                <a:latin typeface="Irancell"/>
                <a:ea typeface="Irancell"/>
                <a:cs typeface="Irancell"/>
              </a:defRPr>
            </a:pPr>
            <a:r>
              <a:rPr sz="3825" b="1">
                <a:solidFill>
                  <a:srgbClr val="183E36"/>
                </a:solidFill>
                <a:latin typeface="Irancell"/>
                <a:ea typeface="Irancell"/>
                <a:cs typeface="Irancell"/>
              </a:rPr>
              <a:t>144</a:t>
            </a:r>
          </a:p>
        </p:txBody>
      </p:sp>
      <p:sp>
        <p:nvSpPr>
          <p:cNvPr id="20" name="">
            <a:extLst xmlns:a="http://schemas.openxmlformats.org/drawingml/2006/main">
              <a:ext uri="{FF2B5EF4-FFF2-40B4-BE49-F238E27FC236}">
                <a16:creationId xmlns:a16="http://schemas.microsoft.com/office/drawing/2014/main" id="{B58C258F-DBDD-4D1C-956C-1084945957CB}"/>
              </a:ext>
            </a:extLst>
          </p:cNvPr>
          <p:cNvSpPr>
            <a:spLocks xmlns:a="http://schemas.openxmlformats.org/drawingml/2006/main" noGrp="1"/>
          </p:cNvSpPr>
          <p:nvPr/>
        </p:nvSpPr>
        <p:spPr>
          <a:xfrm xmlns:a="http://schemas.openxmlformats.org/drawingml/2006/main">
            <a:off x="2895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183E36"/>
                </a:solidFill>
                <a:latin typeface="Irancell"/>
                <a:ea typeface="Irancell"/>
                <a:cs typeface="Irancell"/>
              </a:defRPr>
            </a:defPPr>
            <a:lvl1pPr algn="ctr">
              <a:defRPr sz="1500" b="0">
                <a:solidFill>
                  <a:srgbClr val="183E36"/>
                </a:solidFill>
                <a:latin typeface="Irancell"/>
                <a:ea typeface="Irancell"/>
                <a:cs typeface="Irancell"/>
              </a:defRPr>
            </a:lvl1pPr>
            <a:lvl2pPr algn="ctr">
              <a:defRPr sz="1500" b="0">
                <a:solidFill>
                  <a:srgbClr val="183E36"/>
                </a:solidFill>
                <a:latin typeface="Irancell"/>
                <a:ea typeface="Irancell"/>
                <a:cs typeface="Irancell"/>
              </a:defRPr>
            </a:lvl2pPr>
            <a:lvl3pPr algn="ctr">
              <a:defRPr sz="1500" b="0">
                <a:solidFill>
                  <a:srgbClr val="183E36"/>
                </a:solidFill>
                <a:latin typeface="Irancell"/>
                <a:ea typeface="Irancell"/>
                <a:cs typeface="Irancell"/>
              </a:defRPr>
            </a:lvl3pPr>
            <a:lvl4pPr algn="ctr">
              <a:defRPr sz="1500" b="0">
                <a:solidFill>
                  <a:srgbClr val="183E36"/>
                </a:solidFill>
                <a:latin typeface="Irancell"/>
                <a:ea typeface="Irancell"/>
                <a:cs typeface="Irancell"/>
              </a:defRPr>
            </a:lvl4pPr>
            <a:lvl5pPr algn="ctr">
              <a:defRPr sz="1500" b="0">
                <a:solidFill>
                  <a:srgbClr val="183E36"/>
                </a:solidFill>
                <a:latin typeface="Irancell"/>
                <a:ea typeface="Irancell"/>
                <a:cs typeface="Irancell"/>
              </a:defRPr>
            </a:lvl5pPr>
            <a:lvl6pPr algn="ctr">
              <a:defRPr sz="1500" b="0">
                <a:solidFill>
                  <a:srgbClr val="183E36"/>
                </a:solidFill>
                <a:latin typeface="Irancell"/>
                <a:ea typeface="Irancell"/>
                <a:cs typeface="Irancell"/>
              </a:defRPr>
            </a:lvl6pPr>
            <a:lvl7pPr algn="ctr">
              <a:defRPr sz="1500" b="0">
                <a:solidFill>
                  <a:srgbClr val="183E36"/>
                </a:solidFill>
                <a:latin typeface="Irancell"/>
                <a:ea typeface="Irancell"/>
                <a:cs typeface="Irancell"/>
              </a:defRPr>
            </a:lvl7pPr>
            <a:lvl8pPr algn="ctr">
              <a:defRPr sz="1500" b="0">
                <a:solidFill>
                  <a:srgbClr val="183E36"/>
                </a:solidFill>
                <a:latin typeface="Irancell"/>
                <a:ea typeface="Irancell"/>
                <a:cs typeface="Irancell"/>
              </a:defRPr>
            </a:lvl8pPr>
            <a:lvl9pPr algn="ctr">
              <a:defRPr sz="1500" b="0">
                <a:solidFill>
                  <a:srgbClr val="183E36"/>
                </a:solidFill>
                <a:latin typeface="Irancell"/>
                <a:ea typeface="Irancell"/>
                <a:cs typeface="Irancell"/>
              </a:defRPr>
            </a:lvl9pPr>
          </a:lstStyle>
          <a:p xmlns:a="http://schemas.openxmlformats.org/drawingml/2006/main">
            <a:pPr algn="ctr" rtl="1">
              <a:defRPr sz="1500" b="0">
                <a:solidFill>
                  <a:srgbClr val="183E36"/>
                </a:solidFill>
                <a:latin typeface="Irancell"/>
                <a:ea typeface="Irancell"/>
                <a:cs typeface="Irancell"/>
              </a:defRPr>
            </a:pPr>
            <a:r>
              <a:rPr sz="1500" b="0">
                <a:solidFill>
                  <a:srgbClr val="183E36"/>
                </a:solidFill>
                <a:latin typeface="Irancell"/>
                <a:ea typeface="Irancell"/>
                <a:cs typeface="Irancell"/>
              </a:rPr>
              <a:t>پس از متن کامل</a:t>
            </a:r>
          </a:p>
        </p:txBody>
      </p:sp>
      <p:sp>
        <p:nvSpPr>
          <p:cNvPr id="21" name="">
            <a:extLst xmlns:a="http://schemas.openxmlformats.org/drawingml/2006/main">
              <a:ext uri="{FF2B5EF4-FFF2-40B4-BE49-F238E27FC236}">
                <a16:creationId xmlns:a16="http://schemas.microsoft.com/office/drawing/2014/main" id="{1D43AF71-59D0-4B4B-B23A-28C676414CF7}"/>
              </a:ext>
            </a:extLst>
          </p:cNvPr>
          <p:cNvSpPr>
            <a:spLocks xmlns:a="http://schemas.openxmlformats.org/drawingml/2006/main" noGrp="1"/>
          </p:cNvSpPr>
          <p:nvPr/>
        </p:nvSpPr>
        <p:spPr>
          <a:xfrm xmlns:a="http://schemas.openxmlformats.org/drawingml/2006/main">
            <a:off x="2524125" y="2638425"/>
            <a:ext cx="2667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00" b="1">
                <a:solidFill>
                  <a:srgbClr val="BE773E"/>
                </a:solidFill>
                <a:latin typeface="Irancell"/>
                <a:ea typeface="Irancell"/>
                <a:cs typeface="Irancell"/>
              </a:defRPr>
            </a:defPPr>
            <a:lvl1pPr algn="ctr">
              <a:defRPr sz="1800" b="1">
                <a:solidFill>
                  <a:srgbClr val="BE773E"/>
                </a:solidFill>
                <a:latin typeface="Irancell"/>
                <a:ea typeface="Irancell"/>
                <a:cs typeface="Irancell"/>
              </a:defRPr>
            </a:lvl1pPr>
            <a:lvl2pPr algn="ctr">
              <a:defRPr sz="1800" b="1">
                <a:solidFill>
                  <a:srgbClr val="BE773E"/>
                </a:solidFill>
                <a:latin typeface="Irancell"/>
                <a:ea typeface="Irancell"/>
                <a:cs typeface="Irancell"/>
              </a:defRPr>
            </a:lvl2pPr>
            <a:lvl3pPr algn="ctr">
              <a:defRPr sz="1800" b="1">
                <a:solidFill>
                  <a:srgbClr val="BE773E"/>
                </a:solidFill>
                <a:latin typeface="Irancell"/>
                <a:ea typeface="Irancell"/>
                <a:cs typeface="Irancell"/>
              </a:defRPr>
            </a:lvl3pPr>
            <a:lvl4pPr algn="ctr">
              <a:defRPr sz="1800" b="1">
                <a:solidFill>
                  <a:srgbClr val="BE773E"/>
                </a:solidFill>
                <a:latin typeface="Irancell"/>
                <a:ea typeface="Irancell"/>
                <a:cs typeface="Irancell"/>
              </a:defRPr>
            </a:lvl4pPr>
            <a:lvl5pPr algn="ctr">
              <a:defRPr sz="1800" b="1">
                <a:solidFill>
                  <a:srgbClr val="BE773E"/>
                </a:solidFill>
                <a:latin typeface="Irancell"/>
                <a:ea typeface="Irancell"/>
                <a:cs typeface="Irancell"/>
              </a:defRPr>
            </a:lvl5pPr>
            <a:lvl6pPr algn="ctr">
              <a:defRPr sz="1800" b="1">
                <a:solidFill>
                  <a:srgbClr val="BE773E"/>
                </a:solidFill>
                <a:latin typeface="Irancell"/>
                <a:ea typeface="Irancell"/>
                <a:cs typeface="Irancell"/>
              </a:defRPr>
            </a:lvl6pPr>
            <a:lvl7pPr algn="ctr">
              <a:defRPr sz="1800" b="1">
                <a:solidFill>
                  <a:srgbClr val="BE773E"/>
                </a:solidFill>
                <a:latin typeface="Irancell"/>
                <a:ea typeface="Irancell"/>
                <a:cs typeface="Irancell"/>
              </a:defRPr>
            </a:lvl7pPr>
            <a:lvl8pPr algn="ctr">
              <a:defRPr sz="1800" b="1">
                <a:solidFill>
                  <a:srgbClr val="BE773E"/>
                </a:solidFill>
                <a:latin typeface="Irancell"/>
                <a:ea typeface="Irancell"/>
                <a:cs typeface="Irancell"/>
              </a:defRPr>
            </a:lvl8pPr>
            <a:lvl9pPr algn="ctr">
              <a:defRPr sz="1800" b="1">
                <a:solidFill>
                  <a:srgbClr val="BE773E"/>
                </a:solidFill>
                <a:latin typeface="Irancell"/>
                <a:ea typeface="Irancell"/>
                <a:cs typeface="Irancell"/>
              </a:defRPr>
            </a:lvl9pPr>
          </a:lstStyle>
          <a:p xmlns:a="http://schemas.openxmlformats.org/drawingml/2006/main">
            <a:pPr algn="ctr">
              <a:defRPr sz="1800" b="1">
                <a:solidFill>
                  <a:srgbClr val="BE773E"/>
                </a:solidFill>
                <a:latin typeface="Irancell"/>
                <a:ea typeface="Irancell"/>
                <a:cs typeface="Irancell"/>
              </a:defRPr>
            </a:pPr>
            <a:r>
              <a:rPr sz="1800" b="1">
                <a:solidFill>
                  <a:srgbClr val="BE773E"/>
                </a:solidFill>
                <a:latin typeface="Irancell"/>
                <a:ea typeface="Irancell"/>
                <a:cs typeface="Irancell"/>
              </a:rPr>
              <a:t>←</a:t>
            </a:r>
          </a:p>
        </p:txBody>
      </p:sp>
      <p:sp>
        <p:nvSpPr>
          <p:cNvPr id="22" name="">
            <a:extLst xmlns:a="http://schemas.openxmlformats.org/drawingml/2006/main">
              <a:ext uri="{FF2B5EF4-FFF2-40B4-BE49-F238E27FC236}">
                <a16:creationId xmlns:a16="http://schemas.microsoft.com/office/drawing/2014/main" id="{9C7CDADF-51E9-47DE-9475-7A5556F7C429}"/>
              </a:ext>
            </a:extLst>
          </p:cNvPr>
          <p:cNvSpPr>
            <a:spLocks xmlns:a="http://schemas.openxmlformats.org/drawingml/2006/main" noGrp="1"/>
          </p:cNvSpPr>
          <p:nvPr/>
        </p:nvSpPr>
        <p:spPr>
          <a:xfrm xmlns:a="http://schemas.openxmlformats.org/drawingml/2006/main">
            <a:off x="514350" y="2085975"/>
            <a:ext cx="2038350" cy="1704975"/>
          </a:xfrm>
          <a:prstGeom xmlns:a="http://schemas.openxmlformats.org/drawingml/2006/main" prst="rect">
            <a:avLst/>
          </a:prstGeom>
          <a:solidFill xmlns:a="http://schemas.openxmlformats.org/drawingml/2006/main">
            <a:srgbClr val="183E36"/>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666FD92-AB7C-499F-84C3-9CAF3D1EE04D}"/>
              </a:ext>
            </a:extLst>
          </p:cNvPr>
          <p:cNvSpPr>
            <a:spLocks xmlns:a="http://schemas.openxmlformats.org/drawingml/2006/main" noGrp="1"/>
          </p:cNvSpPr>
          <p:nvPr/>
        </p:nvSpPr>
        <p:spPr>
          <a:xfrm xmlns:a="http://schemas.openxmlformats.org/drawingml/2006/main">
            <a:off x="609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FFFFFF"/>
                </a:solidFill>
                <a:latin typeface="Irancell"/>
                <a:ea typeface="Irancell"/>
                <a:cs typeface="Irancell"/>
              </a:defRPr>
            </a:defPPr>
            <a:lvl1pPr algn="ctr">
              <a:defRPr sz="3825" b="1">
                <a:solidFill>
                  <a:srgbClr val="FFFFFF"/>
                </a:solidFill>
                <a:latin typeface="Irancell"/>
                <a:ea typeface="Irancell"/>
                <a:cs typeface="Irancell"/>
              </a:defRPr>
            </a:lvl1pPr>
            <a:lvl2pPr algn="ctr">
              <a:defRPr sz="3825" b="1">
                <a:solidFill>
                  <a:srgbClr val="FFFFFF"/>
                </a:solidFill>
                <a:latin typeface="Irancell"/>
                <a:ea typeface="Irancell"/>
                <a:cs typeface="Irancell"/>
              </a:defRPr>
            </a:lvl2pPr>
            <a:lvl3pPr algn="ctr">
              <a:defRPr sz="3825" b="1">
                <a:solidFill>
                  <a:srgbClr val="FFFFFF"/>
                </a:solidFill>
                <a:latin typeface="Irancell"/>
                <a:ea typeface="Irancell"/>
                <a:cs typeface="Irancell"/>
              </a:defRPr>
            </a:lvl3pPr>
            <a:lvl4pPr algn="ctr">
              <a:defRPr sz="3825" b="1">
                <a:solidFill>
                  <a:srgbClr val="FFFFFF"/>
                </a:solidFill>
                <a:latin typeface="Irancell"/>
                <a:ea typeface="Irancell"/>
                <a:cs typeface="Irancell"/>
              </a:defRPr>
            </a:lvl4pPr>
            <a:lvl5pPr algn="ctr">
              <a:defRPr sz="3825" b="1">
                <a:solidFill>
                  <a:srgbClr val="FFFFFF"/>
                </a:solidFill>
                <a:latin typeface="Irancell"/>
                <a:ea typeface="Irancell"/>
                <a:cs typeface="Irancell"/>
              </a:defRPr>
            </a:lvl5pPr>
            <a:lvl6pPr algn="ctr">
              <a:defRPr sz="3825" b="1">
                <a:solidFill>
                  <a:srgbClr val="FFFFFF"/>
                </a:solidFill>
                <a:latin typeface="Irancell"/>
                <a:ea typeface="Irancell"/>
                <a:cs typeface="Irancell"/>
              </a:defRPr>
            </a:lvl6pPr>
            <a:lvl7pPr algn="ctr">
              <a:defRPr sz="3825" b="1">
                <a:solidFill>
                  <a:srgbClr val="FFFFFF"/>
                </a:solidFill>
                <a:latin typeface="Irancell"/>
                <a:ea typeface="Irancell"/>
                <a:cs typeface="Irancell"/>
              </a:defRPr>
            </a:lvl7pPr>
            <a:lvl8pPr algn="ctr">
              <a:defRPr sz="3825" b="1">
                <a:solidFill>
                  <a:srgbClr val="FFFFFF"/>
                </a:solidFill>
                <a:latin typeface="Irancell"/>
                <a:ea typeface="Irancell"/>
                <a:cs typeface="Irancell"/>
              </a:defRPr>
            </a:lvl8pPr>
            <a:lvl9pPr algn="ctr">
              <a:defRPr sz="3825" b="1">
                <a:solidFill>
                  <a:srgbClr val="FFFFFF"/>
                </a:solidFill>
                <a:latin typeface="Irancell"/>
                <a:ea typeface="Irancell"/>
                <a:cs typeface="Irancell"/>
              </a:defRPr>
            </a:lvl9pPr>
          </a:lstStyle>
          <a:p xmlns:a="http://schemas.openxmlformats.org/drawingml/2006/main">
            <a:pPr algn="ctr">
              <a:defRPr sz="3825" b="1">
                <a:solidFill>
                  <a:srgbClr val="FFFFFF"/>
                </a:solidFill>
                <a:latin typeface="Irancell"/>
                <a:ea typeface="Irancell"/>
                <a:cs typeface="Irancell"/>
              </a:defRPr>
            </a:pPr>
            <a:r>
              <a:rPr sz="3825" b="1">
                <a:solidFill>
                  <a:srgbClr val="FFFFFF"/>
                </a:solidFill>
                <a:latin typeface="Irancell"/>
                <a:ea typeface="Irancell"/>
                <a:cs typeface="Irancell"/>
              </a:rPr>
              <a:t>170</a:t>
            </a:r>
          </a:p>
        </p:txBody>
      </p:sp>
      <p:sp>
        <p:nvSpPr>
          <p:cNvPr id="24" name="">
            <a:extLst xmlns:a="http://schemas.openxmlformats.org/drawingml/2006/main">
              <a:ext uri="{FF2B5EF4-FFF2-40B4-BE49-F238E27FC236}">
                <a16:creationId xmlns:a16="http://schemas.microsoft.com/office/drawing/2014/main" id="{95D1EF8A-7A55-4F93-AB12-8F01D44EEC31}"/>
              </a:ext>
            </a:extLst>
          </p:cNvPr>
          <p:cNvSpPr>
            <a:spLocks xmlns:a="http://schemas.openxmlformats.org/drawingml/2006/main" noGrp="1"/>
          </p:cNvSpPr>
          <p:nvPr/>
        </p:nvSpPr>
        <p:spPr>
          <a:xfrm xmlns:a="http://schemas.openxmlformats.org/drawingml/2006/main">
            <a:off x="609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FFFFFF"/>
                </a:solidFill>
                <a:latin typeface="Irancell"/>
                <a:ea typeface="Irancell"/>
                <a:cs typeface="Irancell"/>
              </a:defRPr>
            </a:defPPr>
            <a:lvl1pPr algn="ctr">
              <a:defRPr sz="1500" b="0">
                <a:solidFill>
                  <a:srgbClr val="FFFFFF"/>
                </a:solidFill>
                <a:latin typeface="Irancell"/>
                <a:ea typeface="Irancell"/>
                <a:cs typeface="Irancell"/>
              </a:defRPr>
            </a:lvl1pPr>
            <a:lvl2pPr algn="ctr">
              <a:defRPr sz="1500" b="0">
                <a:solidFill>
                  <a:srgbClr val="FFFFFF"/>
                </a:solidFill>
                <a:latin typeface="Irancell"/>
                <a:ea typeface="Irancell"/>
                <a:cs typeface="Irancell"/>
              </a:defRPr>
            </a:lvl2pPr>
            <a:lvl3pPr algn="ctr">
              <a:defRPr sz="1500" b="0">
                <a:solidFill>
                  <a:srgbClr val="FFFFFF"/>
                </a:solidFill>
                <a:latin typeface="Irancell"/>
                <a:ea typeface="Irancell"/>
                <a:cs typeface="Irancell"/>
              </a:defRPr>
            </a:lvl3pPr>
            <a:lvl4pPr algn="ctr">
              <a:defRPr sz="1500" b="0">
                <a:solidFill>
                  <a:srgbClr val="FFFFFF"/>
                </a:solidFill>
                <a:latin typeface="Irancell"/>
                <a:ea typeface="Irancell"/>
                <a:cs typeface="Irancell"/>
              </a:defRPr>
            </a:lvl4pPr>
            <a:lvl5pPr algn="ctr">
              <a:defRPr sz="1500" b="0">
                <a:solidFill>
                  <a:srgbClr val="FFFFFF"/>
                </a:solidFill>
                <a:latin typeface="Irancell"/>
                <a:ea typeface="Irancell"/>
                <a:cs typeface="Irancell"/>
              </a:defRPr>
            </a:lvl5pPr>
            <a:lvl6pPr algn="ctr">
              <a:defRPr sz="1500" b="0">
                <a:solidFill>
                  <a:srgbClr val="FFFFFF"/>
                </a:solidFill>
                <a:latin typeface="Irancell"/>
                <a:ea typeface="Irancell"/>
                <a:cs typeface="Irancell"/>
              </a:defRPr>
            </a:lvl6pPr>
            <a:lvl7pPr algn="ctr">
              <a:defRPr sz="1500" b="0">
                <a:solidFill>
                  <a:srgbClr val="FFFFFF"/>
                </a:solidFill>
                <a:latin typeface="Irancell"/>
                <a:ea typeface="Irancell"/>
                <a:cs typeface="Irancell"/>
              </a:defRPr>
            </a:lvl7pPr>
            <a:lvl8pPr algn="ctr">
              <a:defRPr sz="1500" b="0">
                <a:solidFill>
                  <a:srgbClr val="FFFFFF"/>
                </a:solidFill>
                <a:latin typeface="Irancell"/>
                <a:ea typeface="Irancell"/>
                <a:cs typeface="Irancell"/>
              </a:defRPr>
            </a:lvl8pPr>
            <a:lvl9pPr algn="ctr">
              <a:defRPr sz="1500" b="0">
                <a:solidFill>
                  <a:srgbClr val="FFFFFF"/>
                </a:solidFill>
                <a:latin typeface="Irancell"/>
                <a:ea typeface="Irancell"/>
                <a:cs typeface="Irancell"/>
              </a:defRPr>
            </a:lvl9pPr>
          </a:lstStyle>
          <a:p xmlns:a="http://schemas.openxmlformats.org/drawingml/2006/main">
            <a:pPr algn="ctr" rtl="1">
              <a:defRPr sz="1500" b="0">
                <a:solidFill>
                  <a:srgbClr val="FFFFFF"/>
                </a:solidFill>
                <a:latin typeface="Irancell"/>
                <a:ea typeface="Irancell"/>
                <a:cs typeface="Irancell"/>
              </a:defRPr>
            </a:pPr>
            <a:r>
              <a:rPr sz="1500" b="0">
                <a:solidFill>
                  <a:srgbClr val="FFFFFF"/>
                </a:solidFill>
                <a:latin typeface="Irancell"/>
                <a:ea typeface="Irancell"/>
                <a:cs typeface="Irancell"/>
              </a:rPr>
              <a:t>ورود تکمیلی و نهایی</a:t>
            </a:r>
          </a:p>
        </p:txBody>
      </p:sp>
      <p:sp>
        <p:nvSpPr>
          <p:cNvPr id="25" name="">
            <a:extLst xmlns:a="http://schemas.openxmlformats.org/drawingml/2006/main">
              <a:ext uri="{FF2B5EF4-FFF2-40B4-BE49-F238E27FC236}">
                <a16:creationId xmlns:a16="http://schemas.microsoft.com/office/drawing/2014/main" id="{A8C14907-FFB2-47B5-91AE-60EEC59E3826}"/>
              </a:ext>
            </a:extLst>
          </p:cNvPr>
          <p:cNvSpPr>
            <a:spLocks xmlns:a="http://schemas.openxmlformats.org/drawingml/2006/main" noGrp="1"/>
          </p:cNvSpPr>
          <p:nvPr/>
        </p:nvSpPr>
        <p:spPr>
          <a:xfrm xmlns:a="http://schemas.openxmlformats.org/drawingml/2006/main">
            <a:off x="8172450" y="4305300"/>
            <a:ext cx="3524250"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جست‌وجوی صورت‌های بهزیستی مصرف‌کننده و مشتری</a:t>
            </a:r>
          </a:p>
        </p:txBody>
      </p:sp>
      <p:sp>
        <p:nvSpPr>
          <p:cNvPr id="26" name="">
            <a:extLst xmlns:a="http://schemas.openxmlformats.org/drawingml/2006/main">
              <a:ext uri="{FF2B5EF4-FFF2-40B4-BE49-F238E27FC236}">
                <a16:creationId xmlns:a16="http://schemas.microsoft.com/office/drawing/2014/main" id="{674776F3-53F4-4E8B-9D22-93B4EDA21D0E}"/>
              </a:ext>
            </a:extLst>
          </p:cNvPr>
          <p:cNvSpPr>
            <a:spLocks xmlns:a="http://schemas.openxmlformats.org/drawingml/2006/main" noGrp="1"/>
          </p:cNvSpPr>
          <p:nvPr/>
        </p:nvSpPr>
        <p:spPr>
          <a:xfrm xmlns:a="http://schemas.openxmlformats.org/drawingml/2006/main">
            <a:off x="4333875" y="4305300"/>
            <a:ext cx="3524250"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غربال مجله، چکیده و متن کامل</a:t>
            </a:r>
          </a:p>
        </p:txBody>
      </p:sp>
      <p:sp>
        <p:nvSpPr>
          <p:cNvPr id="27" name="">
            <a:extLst xmlns:a="http://schemas.openxmlformats.org/drawingml/2006/main">
              <a:ext uri="{FF2B5EF4-FFF2-40B4-BE49-F238E27FC236}">
                <a16:creationId xmlns:a16="http://schemas.microsoft.com/office/drawing/2014/main" id="{E137E8EA-BBDC-465E-91BC-CCA979F82905}"/>
              </a:ext>
            </a:extLst>
          </p:cNvPr>
          <p:cNvSpPr>
            <a:spLocks xmlns:a="http://schemas.openxmlformats.org/drawingml/2006/main" noGrp="1"/>
          </p:cNvSpPr>
          <p:nvPr/>
        </p:nvSpPr>
        <p:spPr>
          <a:xfrm xmlns:a="http://schemas.openxmlformats.org/drawingml/2006/main">
            <a:off x="495300" y="4305300"/>
            <a:ext cx="3524250"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افزودن ۲۶ مقاله از جست‌وجوی تکمیلی</a:t>
            </a:r>
          </a:p>
        </p:txBody>
      </p:sp>
      <p:sp>
        <p:nvSpPr>
          <p:cNvPr id="28" name="">
            <a:extLst xmlns:a="http://schemas.openxmlformats.org/drawingml/2006/main">
              <a:ext uri="{FF2B5EF4-FFF2-40B4-BE49-F238E27FC236}">
                <a16:creationId xmlns:a16="http://schemas.microsoft.com/office/drawing/2014/main" id="{A229892B-32AC-445C-B46D-62060F25C90B}"/>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707967085"/>
      </p:ext>
    </p:extLst>
  </p:cSld>
</p:sld>
</file>

<file path=ppt/slides/slide15.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13C9780-7E34-4BFF-A18F-B366D45B131C}"/>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1DC5C7BA-B74F-430D-A5D3-69328D8FC363}"/>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نقطه ابهام: کدام پایگاه؟</a:t>
            </a:r>
          </a:p>
        </p:txBody>
      </p:sp>
      <p:sp>
        <p:nvSpPr>
          <p:cNvPr id="3" name="">
            <a:extLst xmlns:a="http://schemas.openxmlformats.org/drawingml/2006/main">
              <a:ext uri="{FF2B5EF4-FFF2-40B4-BE49-F238E27FC236}">
                <a16:creationId xmlns:a16="http://schemas.microsoft.com/office/drawing/2014/main" id="{5751C9F4-FEC7-4A30-B735-7E105AC18741}"/>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8D1A46B3-2200-4B50-A9A8-DF0857A05883}"/>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15 / 40</a:t>
            </a:r>
          </a:p>
        </p:txBody>
      </p:sp>
      <p:sp>
        <p:nvSpPr>
          <p:cNvPr id="5" name="">
            <a:extLst xmlns:a="http://schemas.openxmlformats.org/drawingml/2006/main">
              <a:ext uri="{FF2B5EF4-FFF2-40B4-BE49-F238E27FC236}">
                <a16:creationId xmlns:a16="http://schemas.microsoft.com/office/drawing/2014/main" id="{8764C7F6-1B52-486E-B12C-6C9E15804AB9}"/>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1–3، 6</a:t>
            </a:r>
          </a:p>
        </p:txBody>
      </p:sp>
      <p:graphicFrame>
        <p:nvGraphicFramePr>
          <p:cNvPr id="6" name="">
            <a:extLst xmlns:a="http://schemas.openxmlformats.org/drawingml/2006/main">
              <a:ext uri="{FF2B5EF4-FFF2-40B4-BE49-F238E27FC236}">
                <a16:creationId xmlns:a16="http://schemas.microsoft.com/office/drawing/2014/main" id="{A512647C-3174-4105-8EC3-AF890D8D30BD}"/>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883444">
                <a:tc>
                  <a:txBody>
                    <a:bodyPr lIns="47625" tIns="47625" rIns="47625" bIns="47625"/>
                    <a:lstStyle/>
                    <a:p>
                      <a:pPr algn="r" rtl="1"/>
                      <a:r>
                        <a:rPr sz="1650" b="1">
                          <a:solidFill>
                            <a:srgbClr val="FFFFFF"/>
                          </a:solidFill>
                          <a:latin typeface="Irancell"/>
                          <a:ea typeface="Irancell"/>
                          <a:cs typeface="Irancell"/>
                        </a:rPr>
                        <a:t>گزارش مقاله</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بخش</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883444">
                <a:tc>
                  <a:txBody>
                    <a:bodyPr lIns="47625" tIns="47625" rIns="47625" bIns="47625"/>
                    <a:lstStyle/>
                    <a:p>
                      <a:pPr algn="r"/>
                      <a:r>
                        <a:rPr sz="1650" b="0">
                          <a:solidFill>
                            <a:srgbClr val="183E36"/>
                          </a:solidFill>
                          <a:latin typeface="Irancell"/>
                          <a:ea typeface="Irancell"/>
                          <a:cs typeface="Irancell"/>
                        </a:rPr>
                        <a:t>Web of Science</a:t>
                      </a:r>
                    </a:p>
                    <a:p>
                      <a:pPr algn="r" rtl="1"/>
                      <a:r>
                        <a:rPr sz="1650" b="0">
                          <a:solidFill>
                            <a:srgbClr val="183E36"/>
                          </a:solidFill>
                          <a:latin typeface="Irancell"/>
                          <a:ea typeface="Irancell"/>
                          <a:cs typeface="Irancell"/>
                        </a:rPr>
                        <a:t>وب آو ساینس</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چکیده و شکل ۲</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883444">
                <a:tc>
                  <a:txBody>
                    <a:bodyPr lIns="47625" tIns="47625" rIns="47625" bIns="47625"/>
                    <a:lstStyle/>
                    <a:p>
                      <a:pPr algn="r"/>
                      <a:r>
                        <a:rPr sz="1650" b="0">
                          <a:solidFill>
                            <a:srgbClr val="183E36"/>
                          </a:solidFill>
                          <a:latin typeface="Irancell"/>
                          <a:ea typeface="Irancell"/>
                          <a:cs typeface="Irancell"/>
                        </a:rPr>
                        <a:t>Scopus + Web of Science</a:t>
                      </a:r>
                    </a:p>
                    <a:p>
                      <a:pPr algn="r" rtl="1"/>
                      <a:r>
                        <a:rPr sz="1650" b="0">
                          <a:solidFill>
                            <a:srgbClr val="183E36"/>
                          </a:solidFill>
                          <a:latin typeface="Irancell"/>
                          <a:ea typeface="Irancell"/>
                          <a:cs typeface="Irancell"/>
                        </a:rPr>
                        <a:t>اسکوپوس و وب آو ساینس</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مقدمه</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883444">
                <a:tc>
                  <a:txBody>
                    <a:bodyPr lIns="47625" tIns="47625" rIns="47625" bIns="47625"/>
                    <a:lstStyle/>
                    <a:p>
                      <a:pPr algn="r"/>
                      <a:r>
                        <a:rPr sz="1650" b="0">
                          <a:solidFill>
                            <a:srgbClr val="183E36"/>
                          </a:solidFill>
                          <a:latin typeface="Irancell"/>
                          <a:ea typeface="Irancell"/>
                          <a:cs typeface="Irancell"/>
                        </a:rPr>
                        <a:t>Google Scholar, Scopus, Web of Science</a:t>
                      </a:r>
                    </a:p>
                    <a:p>
                      <a:pPr algn="r" rtl="1"/>
                      <a:r>
                        <a:rPr sz="1650" b="0">
                          <a:solidFill>
                            <a:srgbClr val="183E36"/>
                          </a:solidFill>
                          <a:latin typeface="Irancell"/>
                          <a:ea typeface="Irancell"/>
                          <a:cs typeface="Irancell"/>
                        </a:rPr>
                        <a:t>گوگل اسکالر، اسکوپوس و وب آو ساینس</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روش جست‌وجو</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E758E9CA-D718-43C6-BFCA-54E35523A169}"/>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89F8CE6-1EB4-4D35-9E70-4E17ABF626D3}"/>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چکیده و شکل ۲ بر وب آو ساینس تکیه دارند.</a:t>
            </a:r>
          </a:p>
        </p:txBody>
      </p:sp>
      <p:sp>
        <p:nvSpPr>
          <p:cNvPr id="9" name="">
            <a:extLst xmlns:a="http://schemas.openxmlformats.org/drawingml/2006/main">
              <a:ext uri="{FF2B5EF4-FFF2-40B4-BE49-F238E27FC236}">
                <a16:creationId xmlns:a16="http://schemas.microsoft.com/office/drawing/2014/main" id="{74B5E68F-E26B-431B-8064-C5484DA3736E}"/>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21C8735-5437-44E1-BB4B-3BFC16A22453}"/>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مقدمه ادعای پوشش اسکوپوس و وب آو ساینس؛ پایگاه استنادی علوم دارد.</a:t>
            </a:r>
          </a:p>
        </p:txBody>
      </p:sp>
      <p:sp>
        <p:nvSpPr>
          <p:cNvPr id="11" name="">
            <a:extLst xmlns:a="http://schemas.openxmlformats.org/drawingml/2006/main">
              <a:ext uri="{FF2B5EF4-FFF2-40B4-BE49-F238E27FC236}">
                <a16:creationId xmlns:a16="http://schemas.microsoft.com/office/drawing/2014/main" id="{252EF56B-4A8E-4644-B5D7-D929DF653B3B}"/>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D57F87C-66F0-46B0-BBE6-C14D0DCB2A91}"/>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بخش جست‌وجو از گوگل اسکالر نیز نام می‌برد.</a:t>
            </a:r>
          </a:p>
        </p:txBody>
      </p:sp>
      <p:sp>
        <p:nvSpPr>
          <p:cNvPr id="13" name="">
            <a:extLst xmlns:a="http://schemas.openxmlformats.org/drawingml/2006/main">
              <a:ext uri="{FF2B5EF4-FFF2-40B4-BE49-F238E27FC236}">
                <a16:creationId xmlns:a16="http://schemas.microsoft.com/office/drawing/2014/main" id="{3D640C5B-B8B6-49C0-B3E2-BB917EF3BBEB}"/>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2114474194"/>
      </p:ext>
    </p:extLst>
  </p:cSld>
</p:sld>
</file>

<file path=ppt/slides/slide16.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CA575E2-FFB1-4AAC-9000-D7A2EE2122CB}"/>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D862FF4C-BB55-4717-A606-703D72EA36EC}"/>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فیلتر مجله و مسیر تکمیلی</a:t>
            </a:r>
          </a:p>
        </p:txBody>
      </p:sp>
      <p:sp>
        <p:nvSpPr>
          <p:cNvPr id="3" name="">
            <a:extLst xmlns:a="http://schemas.openxmlformats.org/drawingml/2006/main">
              <a:ext uri="{FF2B5EF4-FFF2-40B4-BE49-F238E27FC236}">
                <a16:creationId xmlns:a16="http://schemas.microsoft.com/office/drawing/2014/main" id="{2CFC8E95-5F44-4E19-A1FF-0C79ADF430C0}"/>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35D8FBE6-AECB-4F73-804B-405ACE716BB1}"/>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16 / 40</a:t>
            </a:r>
          </a:p>
        </p:txBody>
      </p:sp>
      <p:sp>
        <p:nvSpPr>
          <p:cNvPr id="5" name="">
            <a:extLst xmlns:a="http://schemas.openxmlformats.org/drawingml/2006/main">
              <a:ext uri="{FF2B5EF4-FFF2-40B4-BE49-F238E27FC236}">
                <a16:creationId xmlns:a16="http://schemas.microsoft.com/office/drawing/2014/main" id="{5046FD2E-4E88-47B9-AA21-683EB9189E95}"/>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3–4، 11</a:t>
            </a:r>
          </a:p>
        </p:txBody>
      </p:sp>
      <p:sp>
        <p:nvSpPr>
          <p:cNvPr id="6" name="">
            <a:extLst xmlns:a="http://schemas.openxmlformats.org/drawingml/2006/main">
              <a:ext uri="{FF2B5EF4-FFF2-40B4-BE49-F238E27FC236}">
                <a16:creationId xmlns:a16="http://schemas.microsoft.com/office/drawing/2014/main" id="{90B94F68-7ECB-4E5E-AC7B-AF40C9C47D72}"/>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9417523-26CE-46A7-8554-12E8FD242D18}"/>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مسیر اصلی</a:t>
            </a:r>
          </a:p>
        </p:txBody>
      </p:sp>
      <p:sp>
        <p:nvSpPr>
          <p:cNvPr id="8" name="">
            <a:extLst xmlns:a="http://schemas.openxmlformats.org/drawingml/2006/main">
              <a:ext uri="{FF2B5EF4-FFF2-40B4-BE49-F238E27FC236}">
                <a16:creationId xmlns:a16="http://schemas.microsoft.com/office/drawing/2014/main" id="{7EE7E303-715C-4F47-A32C-6B359FADD62E}"/>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۱۴۴ مقاله</a:t>
            </a:r>
          </a:p>
        </p:txBody>
      </p:sp>
      <p:sp>
        <p:nvSpPr>
          <p:cNvPr id="9" name="">
            <a:extLst xmlns:a="http://schemas.openxmlformats.org/drawingml/2006/main">
              <a:ext uri="{FF2B5EF4-FFF2-40B4-BE49-F238E27FC236}">
                <a16:creationId xmlns:a16="http://schemas.microsoft.com/office/drawing/2014/main" id="{41BF66F5-2D8E-4949-883E-5CCE821C2E88}"/>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2ECA38A1-7CB6-4690-98B0-5D3D9B0A903E}"/>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CA30B33-BF1E-4419-BCBA-853E0BFD6DC9}"/>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مسیر تکمیلی</a:t>
            </a:r>
          </a:p>
        </p:txBody>
      </p:sp>
      <p:sp>
        <p:nvSpPr>
          <p:cNvPr id="12" name="">
            <a:extLst xmlns:a="http://schemas.openxmlformats.org/drawingml/2006/main">
              <a:ext uri="{FF2B5EF4-FFF2-40B4-BE49-F238E27FC236}">
                <a16:creationId xmlns:a16="http://schemas.microsoft.com/office/drawing/2014/main" id="{04060B51-5487-4645-8423-31A54E55C888}"/>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۲۶ مقاله</a:t>
            </a:r>
          </a:p>
        </p:txBody>
      </p:sp>
      <p:sp>
        <p:nvSpPr>
          <p:cNvPr id="13" name="">
            <a:extLst xmlns:a="http://schemas.openxmlformats.org/drawingml/2006/main">
              <a:ext uri="{FF2B5EF4-FFF2-40B4-BE49-F238E27FC236}">
                <a16:creationId xmlns:a16="http://schemas.microsoft.com/office/drawing/2014/main" id="{209095C9-E383-48BC-9D77-6B972591EDC3}"/>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965538D5-3346-4EAF-A8A5-59378508E015}"/>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18A6F53-A219-4742-A1CC-54AA3B14DE75}"/>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مجموع نهایی</a:t>
            </a:r>
          </a:p>
        </p:txBody>
      </p:sp>
      <p:sp>
        <p:nvSpPr>
          <p:cNvPr id="16" name="">
            <a:extLst xmlns:a="http://schemas.openxmlformats.org/drawingml/2006/main">
              <a:ext uri="{FF2B5EF4-FFF2-40B4-BE49-F238E27FC236}">
                <a16:creationId xmlns:a16="http://schemas.microsoft.com/office/drawing/2014/main" id="{C9BEF8C6-B451-4739-8537-BBEFF0B37595}"/>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۱۷۰ مقاله</a:t>
            </a:r>
          </a:p>
        </p:txBody>
      </p:sp>
      <p:sp>
        <p:nvSpPr>
          <p:cNvPr id="17" name="">
            <a:extLst xmlns:a="http://schemas.openxmlformats.org/drawingml/2006/main">
              <a:ext uri="{FF2B5EF4-FFF2-40B4-BE49-F238E27FC236}">
                <a16:creationId xmlns:a16="http://schemas.microsoft.com/office/drawing/2014/main" id="{A4366385-EC3E-427F-8A31-9301E3421E84}"/>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فیلتر مجلات بازاریابیِ فهرست انجمن مدارس کسب‌وکار</a:t>
            </a:r>
          </a:p>
        </p:txBody>
      </p:sp>
      <p:sp>
        <p:nvSpPr>
          <p:cNvPr id="18" name="">
            <a:extLst xmlns:a="http://schemas.openxmlformats.org/drawingml/2006/main">
              <a:ext uri="{FF2B5EF4-FFF2-40B4-BE49-F238E27FC236}">
                <a16:creationId xmlns:a16="http://schemas.microsoft.com/office/drawing/2014/main" id="{7F95257E-1442-4C6F-94C6-F203FF727E4E}"/>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۲۶ مقاله تکمیلی برابر ۱۵٫۳٪ مجموعه نهایی‌اند.</a:t>
            </a:r>
          </a:p>
        </p:txBody>
      </p:sp>
      <p:sp>
        <p:nvSpPr>
          <p:cNvPr id="19" name="">
            <a:extLst xmlns:a="http://schemas.openxmlformats.org/drawingml/2006/main">
              <a:ext uri="{FF2B5EF4-FFF2-40B4-BE49-F238E27FC236}">
                <a16:creationId xmlns:a16="http://schemas.microsoft.com/office/drawing/2014/main" id="{6973A3DA-A6CD-4B6B-80EA-23E967E51EE3}"/>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معیار واحد برای دو مسیر ورود باید روشن شود.</a:t>
            </a:r>
          </a:p>
        </p:txBody>
      </p:sp>
      <p:sp>
        <p:nvSpPr>
          <p:cNvPr id="20" name="">
            <a:extLst xmlns:a="http://schemas.openxmlformats.org/drawingml/2006/main">
              <a:ext uri="{FF2B5EF4-FFF2-40B4-BE49-F238E27FC236}">
                <a16:creationId xmlns:a16="http://schemas.microsoft.com/office/drawing/2014/main" id="{52EFF0C5-E09E-40D6-B0C2-C6A63126B6AD}"/>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302436383"/>
      </p:ext>
    </p:extLst>
  </p:cSld>
</p:sld>
</file>

<file path=ppt/slides/slide17.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D4A0B9B-BE55-4D85-89D4-9A344D69459F}"/>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32F7D50B-973E-4CB5-B829-BBADE5AB1025}"/>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پایایی کدگذاری: κ بالاتر از ۰٫۸۵</a:t>
            </a:r>
          </a:p>
        </p:txBody>
      </p:sp>
      <p:sp>
        <p:nvSpPr>
          <p:cNvPr id="3" name="">
            <a:extLst xmlns:a="http://schemas.openxmlformats.org/drawingml/2006/main">
              <a:ext uri="{FF2B5EF4-FFF2-40B4-BE49-F238E27FC236}">
                <a16:creationId xmlns:a16="http://schemas.microsoft.com/office/drawing/2014/main" id="{BC109AF3-9FCC-42D5-BE0F-1E62AFC78BA6}"/>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22A3C0C4-37F4-4EB1-8F98-633C128C0493}"/>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17 / 40</a:t>
            </a:r>
          </a:p>
        </p:txBody>
      </p:sp>
      <p:sp>
        <p:nvSpPr>
          <p:cNvPr id="5" name="">
            <a:extLst xmlns:a="http://schemas.openxmlformats.org/drawingml/2006/main">
              <a:ext uri="{FF2B5EF4-FFF2-40B4-BE49-F238E27FC236}">
                <a16:creationId xmlns:a16="http://schemas.microsoft.com/office/drawing/2014/main" id="{F2BC8EA9-11E5-4199-93C0-F4537E24D600}"/>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3–4</a:t>
            </a:r>
          </a:p>
        </p:txBody>
      </p:sp>
      <p:sp>
        <p:nvSpPr>
          <p:cNvPr id="6" name="">
            <a:extLst xmlns:a="http://schemas.openxmlformats.org/drawingml/2006/main">
              <a:ext uri="{FF2B5EF4-FFF2-40B4-BE49-F238E27FC236}">
                <a16:creationId xmlns:a16="http://schemas.microsoft.com/office/drawing/2014/main" id="{26EA9608-9BD9-4C86-98A9-5C18F4241D6E}"/>
              </a:ext>
            </a:extLst>
          </p:cNvPr>
          <p:cNvSpPr>
            <a:spLocks xmlns:a="http://schemas.openxmlformats.org/drawingml/2006/main" noGrp="1"/>
          </p:cNvSpPr>
          <p:nvPr/>
        </p:nvSpPr>
        <p:spPr>
          <a:xfrm xmlns:a="http://schemas.openxmlformats.org/drawingml/2006/main">
            <a:off x="857250" y="2143125"/>
            <a:ext cx="104775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4950" b="1">
                <a:solidFill>
                  <a:srgbClr val="BE773E"/>
                </a:solidFill>
                <a:latin typeface="Irancell"/>
                <a:ea typeface="Irancell"/>
                <a:cs typeface="Irancell"/>
              </a:defRPr>
            </a:defPPr>
            <a:lvl1pPr algn="ctr">
              <a:defRPr sz="4950" b="1">
                <a:solidFill>
                  <a:srgbClr val="BE773E"/>
                </a:solidFill>
                <a:latin typeface="Irancell"/>
                <a:ea typeface="Irancell"/>
                <a:cs typeface="Irancell"/>
              </a:defRPr>
            </a:lvl1pPr>
            <a:lvl2pPr algn="ctr">
              <a:defRPr sz="4950" b="1">
                <a:solidFill>
                  <a:srgbClr val="BE773E"/>
                </a:solidFill>
                <a:latin typeface="Irancell"/>
                <a:ea typeface="Irancell"/>
                <a:cs typeface="Irancell"/>
              </a:defRPr>
            </a:lvl2pPr>
            <a:lvl3pPr algn="ctr">
              <a:defRPr sz="4950" b="1">
                <a:solidFill>
                  <a:srgbClr val="BE773E"/>
                </a:solidFill>
                <a:latin typeface="Irancell"/>
                <a:ea typeface="Irancell"/>
                <a:cs typeface="Irancell"/>
              </a:defRPr>
            </a:lvl3pPr>
            <a:lvl4pPr algn="ctr">
              <a:defRPr sz="4950" b="1">
                <a:solidFill>
                  <a:srgbClr val="BE773E"/>
                </a:solidFill>
                <a:latin typeface="Irancell"/>
                <a:ea typeface="Irancell"/>
                <a:cs typeface="Irancell"/>
              </a:defRPr>
            </a:lvl4pPr>
            <a:lvl5pPr algn="ctr">
              <a:defRPr sz="4950" b="1">
                <a:solidFill>
                  <a:srgbClr val="BE773E"/>
                </a:solidFill>
                <a:latin typeface="Irancell"/>
                <a:ea typeface="Irancell"/>
                <a:cs typeface="Irancell"/>
              </a:defRPr>
            </a:lvl5pPr>
            <a:lvl6pPr algn="ctr">
              <a:defRPr sz="4950" b="1">
                <a:solidFill>
                  <a:srgbClr val="BE773E"/>
                </a:solidFill>
                <a:latin typeface="Irancell"/>
                <a:ea typeface="Irancell"/>
                <a:cs typeface="Irancell"/>
              </a:defRPr>
            </a:lvl6pPr>
            <a:lvl7pPr algn="ctr">
              <a:defRPr sz="4950" b="1">
                <a:solidFill>
                  <a:srgbClr val="BE773E"/>
                </a:solidFill>
                <a:latin typeface="Irancell"/>
                <a:ea typeface="Irancell"/>
                <a:cs typeface="Irancell"/>
              </a:defRPr>
            </a:lvl7pPr>
            <a:lvl8pPr algn="ctr">
              <a:defRPr sz="4950" b="1">
                <a:solidFill>
                  <a:srgbClr val="BE773E"/>
                </a:solidFill>
                <a:latin typeface="Irancell"/>
                <a:ea typeface="Irancell"/>
                <a:cs typeface="Irancell"/>
              </a:defRPr>
            </a:lvl8pPr>
            <a:lvl9pPr algn="ctr">
              <a:defRPr sz="4950" b="1">
                <a:solidFill>
                  <a:srgbClr val="BE773E"/>
                </a:solidFill>
                <a:latin typeface="Irancell"/>
                <a:ea typeface="Irancell"/>
                <a:cs typeface="Irancell"/>
              </a:defRPr>
            </a:lvl9pPr>
          </a:lstStyle>
          <a:p xmlns:a="http://schemas.openxmlformats.org/drawingml/2006/main">
            <a:pPr algn="ctr" rtl="1">
              <a:defRPr sz="4950" b="1">
                <a:solidFill>
                  <a:srgbClr val="BE773E"/>
                </a:solidFill>
                <a:latin typeface="Irancell"/>
                <a:ea typeface="Irancell"/>
                <a:cs typeface="Irancell"/>
              </a:defRPr>
            </a:pPr>
            <a:r>
              <a:rPr sz="4950" b="1">
                <a:solidFill>
                  <a:srgbClr val="BE773E"/>
                </a:solidFill>
                <a:latin typeface="Irancell"/>
                <a:ea typeface="Irancell"/>
                <a:cs typeface="Irancell"/>
              </a:rPr>
              <a:t>κ &gt; ۰٫۸۵</a:t>
            </a:r>
          </a:p>
        </p:txBody>
      </p:sp>
      <p:sp>
        <p:nvSpPr>
          <p:cNvPr id="7" name="">
            <a:extLst xmlns:a="http://schemas.openxmlformats.org/drawingml/2006/main">
              <a:ext uri="{FF2B5EF4-FFF2-40B4-BE49-F238E27FC236}">
                <a16:creationId xmlns:a16="http://schemas.microsoft.com/office/drawing/2014/main" id="{7568EB27-DE49-41E6-8219-57F6F0906542}"/>
              </a:ext>
            </a:extLst>
          </p:cNvPr>
          <p:cNvSpPr>
            <a:spLocks xmlns:a="http://schemas.openxmlformats.org/drawingml/2006/main" noGrp="1"/>
          </p:cNvSpPr>
          <p:nvPr/>
        </p:nvSpPr>
        <p:spPr>
          <a:xfrm xmlns:a="http://schemas.openxmlformats.org/drawingml/2006/main">
            <a:off x="1524000" y="3419475"/>
            <a:ext cx="9144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0">
                <a:solidFill>
                  <a:srgbClr val="668176"/>
                </a:solidFill>
                <a:latin typeface="Irancell"/>
                <a:ea typeface="Irancell"/>
                <a:cs typeface="Irancell"/>
              </a:defRPr>
            </a:defPPr>
            <a:lvl1pPr algn="ctr">
              <a:defRPr sz="1950" b="0">
                <a:solidFill>
                  <a:srgbClr val="668176"/>
                </a:solidFill>
                <a:latin typeface="Irancell"/>
                <a:ea typeface="Irancell"/>
                <a:cs typeface="Irancell"/>
              </a:defRPr>
            </a:lvl1pPr>
            <a:lvl2pPr algn="ctr">
              <a:defRPr sz="1950" b="0">
                <a:solidFill>
                  <a:srgbClr val="668176"/>
                </a:solidFill>
                <a:latin typeface="Irancell"/>
                <a:ea typeface="Irancell"/>
                <a:cs typeface="Irancell"/>
              </a:defRPr>
            </a:lvl2pPr>
            <a:lvl3pPr algn="ctr">
              <a:defRPr sz="1950" b="0">
                <a:solidFill>
                  <a:srgbClr val="668176"/>
                </a:solidFill>
                <a:latin typeface="Irancell"/>
                <a:ea typeface="Irancell"/>
                <a:cs typeface="Irancell"/>
              </a:defRPr>
            </a:lvl3pPr>
            <a:lvl4pPr algn="ctr">
              <a:defRPr sz="1950" b="0">
                <a:solidFill>
                  <a:srgbClr val="668176"/>
                </a:solidFill>
                <a:latin typeface="Irancell"/>
                <a:ea typeface="Irancell"/>
                <a:cs typeface="Irancell"/>
              </a:defRPr>
            </a:lvl4pPr>
            <a:lvl5pPr algn="ctr">
              <a:defRPr sz="1950" b="0">
                <a:solidFill>
                  <a:srgbClr val="668176"/>
                </a:solidFill>
                <a:latin typeface="Irancell"/>
                <a:ea typeface="Irancell"/>
                <a:cs typeface="Irancell"/>
              </a:defRPr>
            </a:lvl5pPr>
            <a:lvl6pPr algn="ctr">
              <a:defRPr sz="1950" b="0">
                <a:solidFill>
                  <a:srgbClr val="668176"/>
                </a:solidFill>
                <a:latin typeface="Irancell"/>
                <a:ea typeface="Irancell"/>
                <a:cs typeface="Irancell"/>
              </a:defRPr>
            </a:lvl6pPr>
            <a:lvl7pPr algn="ctr">
              <a:defRPr sz="1950" b="0">
                <a:solidFill>
                  <a:srgbClr val="668176"/>
                </a:solidFill>
                <a:latin typeface="Irancell"/>
                <a:ea typeface="Irancell"/>
                <a:cs typeface="Irancell"/>
              </a:defRPr>
            </a:lvl7pPr>
            <a:lvl8pPr algn="ctr">
              <a:defRPr sz="1950" b="0">
                <a:solidFill>
                  <a:srgbClr val="668176"/>
                </a:solidFill>
                <a:latin typeface="Irancell"/>
                <a:ea typeface="Irancell"/>
                <a:cs typeface="Irancell"/>
              </a:defRPr>
            </a:lvl8pPr>
            <a:lvl9pPr algn="ctr">
              <a:defRPr sz="1950" b="0">
                <a:solidFill>
                  <a:srgbClr val="668176"/>
                </a:solidFill>
                <a:latin typeface="Irancell"/>
                <a:ea typeface="Irancell"/>
                <a:cs typeface="Irancell"/>
              </a:defRPr>
            </a:lvl9pPr>
          </a:lstStyle>
          <a:p xmlns:a="http://schemas.openxmlformats.org/drawingml/2006/main">
            <a:pPr algn="ctr" rtl="1">
              <a:defRPr sz="1950" b="0">
                <a:solidFill>
                  <a:srgbClr val="668176"/>
                </a:solidFill>
                <a:latin typeface="Irancell"/>
                <a:ea typeface="Irancell"/>
                <a:cs typeface="Irancell"/>
              </a:defRPr>
            </a:pPr>
            <a:r>
              <a:rPr sz="1950" b="0">
                <a:solidFill>
                  <a:srgbClr val="668176"/>
                </a:solidFill>
                <a:latin typeface="Irancell"/>
                <a:ea typeface="Irancell"/>
                <a:cs typeface="Irancell"/>
              </a:rPr>
              <a:t>توافق کدگذاران؛ بدون گزارش جزئیات هر بعد</a:t>
            </a:r>
          </a:p>
        </p:txBody>
      </p:sp>
      <p:sp>
        <p:nvSpPr>
          <p:cNvPr id="8" name="">
            <a:extLst xmlns:a="http://schemas.openxmlformats.org/drawingml/2006/main">
              <a:ext uri="{FF2B5EF4-FFF2-40B4-BE49-F238E27FC236}">
                <a16:creationId xmlns:a16="http://schemas.microsoft.com/office/drawing/2014/main" id="{33A17417-6C55-44EE-BE0E-D1B7A4FAC243}"/>
              </a:ext>
            </a:extLst>
          </p:cNvPr>
          <p:cNvSpPr>
            <a:spLocks xmlns:a="http://schemas.openxmlformats.org/drawingml/2006/main" noGrp="1"/>
          </p:cNvSpPr>
          <p:nvPr/>
        </p:nvSpPr>
        <p:spPr>
          <a:xfrm xmlns:a="http://schemas.openxmlformats.org/drawingml/2006/main">
            <a:off x="8172450"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دو نویسنده چکیده‌ها و متن‌ها را بررسی کردند.</a:t>
            </a:r>
          </a:p>
        </p:txBody>
      </p:sp>
      <p:sp>
        <p:nvSpPr>
          <p:cNvPr id="9" name="">
            <a:extLst xmlns:a="http://schemas.openxmlformats.org/drawingml/2006/main">
              <a:ext uri="{FF2B5EF4-FFF2-40B4-BE49-F238E27FC236}">
                <a16:creationId xmlns:a16="http://schemas.microsoft.com/office/drawing/2014/main" id="{7E0D0BD8-9088-45FB-B0D5-7EA963D5ABB6}"/>
              </a:ext>
            </a:extLst>
          </p:cNvPr>
          <p:cNvSpPr>
            <a:spLocks xmlns:a="http://schemas.openxmlformats.org/drawingml/2006/main" noGrp="1"/>
          </p:cNvSpPr>
          <p:nvPr/>
        </p:nvSpPr>
        <p:spPr>
          <a:xfrm xmlns:a="http://schemas.openxmlformats.org/drawingml/2006/main">
            <a:off x="4333875"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اختلاف‌ها با بحث تا اجماع حل شد.</a:t>
            </a:r>
          </a:p>
        </p:txBody>
      </p:sp>
      <p:sp>
        <p:nvSpPr>
          <p:cNvPr id="10" name="">
            <a:extLst xmlns:a="http://schemas.openxmlformats.org/drawingml/2006/main">
              <a:ext uri="{FF2B5EF4-FFF2-40B4-BE49-F238E27FC236}">
                <a16:creationId xmlns:a16="http://schemas.microsoft.com/office/drawing/2014/main" id="{D239B142-CB53-4FCE-AE0A-094E619B2DBD}"/>
              </a:ext>
            </a:extLst>
          </p:cNvPr>
          <p:cNvSpPr>
            <a:spLocks xmlns:a="http://schemas.openxmlformats.org/drawingml/2006/main" noGrp="1"/>
          </p:cNvSpPr>
          <p:nvPr/>
        </p:nvSpPr>
        <p:spPr>
          <a:xfrm xmlns:a="http://schemas.openxmlformats.org/drawingml/2006/main">
            <a:off x="495300"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مقدار دقیق، فاصله اطمینان و کدنامه گزارش نشده‌اند.</a:t>
            </a:r>
          </a:p>
        </p:txBody>
      </p:sp>
      <p:sp>
        <p:nvSpPr>
          <p:cNvPr id="11" name="">
            <a:extLst xmlns:a="http://schemas.openxmlformats.org/drawingml/2006/main">
              <a:ext uri="{FF2B5EF4-FFF2-40B4-BE49-F238E27FC236}">
                <a16:creationId xmlns:a16="http://schemas.microsoft.com/office/drawing/2014/main" id="{1BED3C73-7511-4C75-9EB1-5C0BF9C0CDC5}"/>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39237353"/>
      </p:ext>
    </p:extLst>
  </p:cSld>
</p:sld>
</file>

<file path=ppt/slides/slide18.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67F97D6-F97B-4989-80B1-C89157054F1A}"/>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77846FD2-75D5-42C5-A447-596ED897A14A}"/>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رشد ادبیات در سه دوره</a:t>
            </a:r>
          </a:p>
        </p:txBody>
      </p:sp>
      <p:sp>
        <p:nvSpPr>
          <p:cNvPr id="3" name="">
            <a:extLst xmlns:a="http://schemas.openxmlformats.org/drawingml/2006/main">
              <a:ext uri="{FF2B5EF4-FFF2-40B4-BE49-F238E27FC236}">
                <a16:creationId xmlns:a16="http://schemas.microsoft.com/office/drawing/2014/main" id="{303694FC-E97D-413E-8B13-2464D0B36F9B}"/>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49D6D288-299E-4CA6-BE3A-9AB67DA2302C}"/>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18 / 40</a:t>
            </a:r>
          </a:p>
        </p:txBody>
      </p:sp>
      <p:sp>
        <p:nvSpPr>
          <p:cNvPr id="5" name="">
            <a:extLst xmlns:a="http://schemas.openxmlformats.org/drawingml/2006/main">
              <a:ext uri="{FF2B5EF4-FFF2-40B4-BE49-F238E27FC236}">
                <a16:creationId xmlns:a16="http://schemas.microsoft.com/office/drawing/2014/main" id="{C8BBC570-2632-4408-81ED-9221E3493F05}"/>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4، 6</a:t>
            </a:r>
          </a:p>
        </p:txBody>
      </p:sp>
      <p:graphicFrame>
        <p:nvGraphicFramePr>
          <p:cNvPr id="6" name="Chart">
            <a:extLst xmlns:a="http://schemas.openxmlformats.org/drawingml/2006/main">
              <a:ext uri="{FF2B5EF4-FFF2-40B4-BE49-F238E27FC236}">
                <a16:creationId xmlns:a16="http://schemas.microsoft.com/office/drawing/2014/main" id="{B60F6899-631C-4B96-AC6A-9CD649EB6AF9}"/>
              </a:ext>
            </a:extLst>
          </p:cNvPr>
          <p:cNvGraphicFramePr/>
          <p:nvPr/>
        </p:nvGraphicFramePr>
        <p:xfrm>
          <a:off xmlns:a="http://schemas.openxmlformats.org/drawingml/2006/main" x="495300" y="1857375"/>
          <a:ext xmlns:a="http://schemas.openxmlformats.org/drawingml/2006/main" cx="7524750" cy="3933825"/>
        </p:xfrm>
        <a:graphic xmlns:a="http://schemas.openxmlformats.org/drawingml/2006/main">
          <a:graphicData uri="http://schemas.openxmlformats.org/drawingml/2006/chart">
            <c:chart xmlns:r="http://schemas.openxmlformats.org/officeDocument/2006/relationships" xmlns:c="http://schemas.openxmlformats.org/drawingml/2006/chart" r:id="R11394278ec384c1c"/>
          </a:graphicData>
        </a:graphic>
      </p:graphicFrame>
      <p:sp>
        <p:nvSpPr>
          <p:cNvPr id="7" name="">
            <a:extLst xmlns:a="http://schemas.openxmlformats.org/drawingml/2006/main">
              <a:ext uri="{FF2B5EF4-FFF2-40B4-BE49-F238E27FC236}">
                <a16:creationId xmlns:a16="http://schemas.microsoft.com/office/drawing/2014/main" id="{788B84BB-D366-4B3E-AA9B-B21319114F1E}"/>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69634EE6-0BAE-47FB-B4CC-A1D2136D6B7E}"/>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۱۹۸۱–۲۰۰۲: سه مقاله</a:t>
            </a:r>
          </a:p>
        </p:txBody>
      </p:sp>
      <p:sp>
        <p:nvSpPr>
          <p:cNvPr id="9" name="">
            <a:extLst xmlns:a="http://schemas.openxmlformats.org/drawingml/2006/main">
              <a:ext uri="{FF2B5EF4-FFF2-40B4-BE49-F238E27FC236}">
                <a16:creationId xmlns:a16="http://schemas.microsoft.com/office/drawing/2014/main" id="{60744D31-E635-4CCC-A5D1-0E8CA906EE21}"/>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DB3F166-81A0-4389-843D-D0B4257FE225}"/>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۲۰۰۳–۲۰۱۵: ۳۶ مقاله</a:t>
            </a:r>
          </a:p>
        </p:txBody>
      </p:sp>
      <p:sp>
        <p:nvSpPr>
          <p:cNvPr id="11" name="">
            <a:extLst xmlns:a="http://schemas.openxmlformats.org/drawingml/2006/main">
              <a:ext uri="{FF2B5EF4-FFF2-40B4-BE49-F238E27FC236}">
                <a16:creationId xmlns:a16="http://schemas.microsoft.com/office/drawing/2014/main" id="{989D714C-7DD8-4FDF-BA29-0E3B924FE6F2}"/>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CF6EDBE-A55D-4B9F-9D66-AE2060E8386F}"/>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۲۰۱۶–۲۰۲۵: ۱۳۱ مقاله</a:t>
            </a:r>
          </a:p>
        </p:txBody>
      </p:sp>
      <p:sp>
        <p:nvSpPr>
          <p:cNvPr id="13" name="">
            <a:extLst xmlns:a="http://schemas.openxmlformats.org/drawingml/2006/main">
              <a:ext uri="{FF2B5EF4-FFF2-40B4-BE49-F238E27FC236}">
                <a16:creationId xmlns:a16="http://schemas.microsoft.com/office/drawing/2014/main" id="{1C7FE657-2772-45F5-9C74-3EB6E309D50A}"/>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دوره‌ها طول برابر ندارند؛ سهم مقاله با نرخ سالانه متفاوت است.</a:t>
            </a:r>
          </a:p>
        </p:txBody>
      </p:sp>
    </p:spTree>
    <p:extLst>
      <p:ext uri="{BB962C8B-B14F-4D97-AF65-F5344CB8AC3E}">
        <p14:creationId xmlns:p14="http://schemas.microsoft.com/office/powerpoint/2010/main" val="1142461719"/>
      </p:ext>
    </p:extLst>
  </p:cSld>
</p:sld>
</file>

<file path=ppt/slides/slide19.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5E2C73F-EB77-4330-8C97-8D365667878B}"/>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78719202-F3D6-4606-A145-87E0A8DF6429}"/>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خروجی‌ها در کدام مجلات‌اند؟</a:t>
            </a:r>
          </a:p>
        </p:txBody>
      </p:sp>
      <p:sp>
        <p:nvSpPr>
          <p:cNvPr id="3" name="">
            <a:extLst xmlns:a="http://schemas.openxmlformats.org/drawingml/2006/main">
              <a:ext uri="{FF2B5EF4-FFF2-40B4-BE49-F238E27FC236}">
                <a16:creationId xmlns:a16="http://schemas.microsoft.com/office/drawing/2014/main" id="{A53FA161-146C-4BE6-8C6D-2A842A86182F}"/>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40403DCB-AE43-4314-B06D-24969FBAD9E8}"/>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19 / 40</a:t>
            </a:r>
          </a:p>
        </p:txBody>
      </p:sp>
      <p:sp>
        <p:nvSpPr>
          <p:cNvPr id="5" name="">
            <a:extLst xmlns:a="http://schemas.openxmlformats.org/drawingml/2006/main">
              <a:ext uri="{FF2B5EF4-FFF2-40B4-BE49-F238E27FC236}">
                <a16:creationId xmlns:a16="http://schemas.microsoft.com/office/drawing/2014/main" id="{06A1B078-882B-480F-A859-134A96A6377B}"/>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4</a:t>
            </a:r>
          </a:p>
        </p:txBody>
      </p:sp>
      <p:graphicFrame>
        <p:nvGraphicFramePr>
          <p:cNvPr id="6" name="">
            <a:extLst xmlns:a="http://schemas.openxmlformats.org/drawingml/2006/main">
              <a:ext uri="{FF2B5EF4-FFF2-40B4-BE49-F238E27FC236}">
                <a16:creationId xmlns:a16="http://schemas.microsoft.com/office/drawing/2014/main" id="{17B8443F-5E17-45F5-9BF9-9D97539AF15F}"/>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504825">
                <a:tc>
                  <a:txBody>
                    <a:bodyPr lIns="47625" tIns="47625" rIns="47625" bIns="47625"/>
                    <a:lstStyle/>
                    <a:p>
                      <a:pPr algn="r" rtl="1"/>
                      <a:r>
                        <a:rPr sz="1200" b="1">
                          <a:solidFill>
                            <a:srgbClr val="FFFFFF"/>
                          </a:solidFill>
                          <a:latin typeface="Irancell"/>
                          <a:ea typeface="Irancell"/>
                          <a:cs typeface="Irancell"/>
                        </a:rPr>
                        <a:t>مجله / ترجمه فارسی</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200" b="1">
                          <a:solidFill>
                            <a:srgbClr val="FFFFFF"/>
                          </a:solidFill>
                          <a:latin typeface="Irancell"/>
                          <a:ea typeface="Irancell"/>
                          <a:cs typeface="Irancell"/>
                        </a:rPr>
                        <a:t>تعداد مقاله</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04825">
                <a:tc>
                  <a:txBody>
                    <a:bodyPr lIns="47625" tIns="47625" rIns="47625" bIns="47625"/>
                    <a:lstStyle/>
                    <a:p>
                      <a:pPr algn="r"/>
                      <a:r>
                        <a:rPr sz="1200" b="0">
                          <a:solidFill>
                            <a:srgbClr val="183E36"/>
                          </a:solidFill>
                          <a:latin typeface="Irancell"/>
                          <a:ea typeface="Irancell"/>
                          <a:cs typeface="Irancell"/>
                        </a:rPr>
                        <a:t>Journal of Services Marketing</a:t>
                      </a:r>
                    </a:p>
                    <a:p>
                      <a:pPr algn="r" rtl="1"/>
                      <a:r>
                        <a:rPr sz="1200" b="0">
                          <a:solidFill>
                            <a:srgbClr val="183E36"/>
                          </a:solidFill>
                          <a:latin typeface="Irancell"/>
                          <a:ea typeface="Irancell"/>
                          <a:cs typeface="Irancell"/>
                        </a:rPr>
                        <a:t>مجله بازاریابی خدمات</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200" b="0">
                          <a:solidFill>
                            <a:srgbClr val="183E36"/>
                          </a:solidFill>
                          <a:latin typeface="Irancell"/>
                          <a:ea typeface="Irancell"/>
                          <a:cs typeface="Irancell"/>
                        </a:rPr>
                        <a:t>18</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a:r>
                        <a:rPr sz="1200" b="0">
                          <a:solidFill>
                            <a:srgbClr val="183E36"/>
                          </a:solidFill>
                          <a:latin typeface="Irancell"/>
                          <a:ea typeface="Irancell"/>
                          <a:cs typeface="Irancell"/>
                        </a:rPr>
                        <a:t>Journal of Business Research</a:t>
                      </a:r>
                    </a:p>
                    <a:p>
                      <a:pPr algn="r" rtl="1"/>
                      <a:r>
                        <a:rPr sz="1200" b="0">
                          <a:solidFill>
                            <a:srgbClr val="183E36"/>
                          </a:solidFill>
                          <a:latin typeface="Irancell"/>
                          <a:ea typeface="Irancell"/>
                          <a:cs typeface="Irancell"/>
                        </a:rPr>
                        <a:t>مجله پژوهش کسب‌وکار</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200" b="0">
                          <a:solidFill>
                            <a:srgbClr val="183E36"/>
                          </a:solidFill>
                          <a:latin typeface="Irancell"/>
                          <a:ea typeface="Irancell"/>
                          <a:cs typeface="Irancell"/>
                        </a:rPr>
                        <a:t>15</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a:r>
                        <a:rPr sz="1200" b="0">
                          <a:solidFill>
                            <a:srgbClr val="183E36"/>
                          </a:solidFill>
                          <a:latin typeface="Irancell"/>
                          <a:ea typeface="Irancell"/>
                          <a:cs typeface="Irancell"/>
                        </a:rPr>
                        <a:t>Journal of Consumer Affairs</a:t>
                      </a:r>
                    </a:p>
                    <a:p>
                      <a:pPr algn="r" rtl="1"/>
                      <a:r>
                        <a:rPr sz="1200" b="0">
                          <a:solidFill>
                            <a:srgbClr val="183E36"/>
                          </a:solidFill>
                          <a:latin typeface="Irancell"/>
                          <a:ea typeface="Irancell"/>
                          <a:cs typeface="Irancell"/>
                        </a:rPr>
                        <a:t>مجله امور مصرف‌کننده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200" b="0">
                          <a:solidFill>
                            <a:srgbClr val="183E36"/>
                          </a:solidFill>
                          <a:latin typeface="Irancell"/>
                          <a:ea typeface="Irancell"/>
                          <a:cs typeface="Irancell"/>
                        </a:rPr>
                        <a:t>12</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a:r>
                        <a:rPr sz="1200" b="0">
                          <a:solidFill>
                            <a:srgbClr val="183E36"/>
                          </a:solidFill>
                          <a:latin typeface="Irancell"/>
                          <a:ea typeface="Irancell"/>
                          <a:cs typeface="Irancell"/>
                        </a:rPr>
                        <a:t>International Journal of Bank Marketing</a:t>
                      </a:r>
                    </a:p>
                    <a:p>
                      <a:pPr algn="r" rtl="1"/>
                      <a:r>
                        <a:rPr sz="1200" b="0">
                          <a:solidFill>
                            <a:srgbClr val="183E36"/>
                          </a:solidFill>
                          <a:latin typeface="Irancell"/>
                          <a:ea typeface="Irancell"/>
                          <a:cs typeface="Irancell"/>
                        </a:rPr>
                        <a:t>مجله بین‌المللی بازاریابی بانکی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200" b="0">
                          <a:solidFill>
                            <a:srgbClr val="183E36"/>
                          </a:solidFill>
                          <a:latin typeface="Irancell"/>
                          <a:ea typeface="Irancell"/>
                          <a:cs typeface="Irancell"/>
                        </a:rPr>
                        <a:t>11</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a:r>
                        <a:rPr sz="1200" b="0">
                          <a:solidFill>
                            <a:srgbClr val="183E36"/>
                          </a:solidFill>
                          <a:latin typeface="Irancell"/>
                          <a:ea typeface="Irancell"/>
                          <a:cs typeface="Irancell"/>
                        </a:rPr>
                        <a:t>Journal of Macromarketing</a:t>
                      </a:r>
                    </a:p>
                    <a:p>
                      <a:pPr algn="r" rtl="1"/>
                      <a:r>
                        <a:rPr sz="1200" b="0">
                          <a:solidFill>
                            <a:srgbClr val="183E36"/>
                          </a:solidFill>
                          <a:latin typeface="Irancell"/>
                          <a:ea typeface="Irancell"/>
                          <a:cs typeface="Irancell"/>
                        </a:rPr>
                        <a:t>مجله بازاریابی کلان</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200" b="0">
                          <a:solidFill>
                            <a:srgbClr val="183E36"/>
                          </a:solidFill>
                          <a:latin typeface="Irancell"/>
                          <a:ea typeface="Irancell"/>
                          <a:cs typeface="Irancell"/>
                        </a:rPr>
                        <a:t>10</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a:r>
                        <a:rPr sz="1200" b="0">
                          <a:solidFill>
                            <a:srgbClr val="183E36"/>
                          </a:solidFill>
                          <a:latin typeface="Irancell"/>
                          <a:ea typeface="Irancell"/>
                          <a:cs typeface="Irancell"/>
                        </a:rPr>
                        <a:t>International Journal of Consumer Studies</a:t>
                      </a:r>
                    </a:p>
                    <a:p>
                      <a:pPr algn="r" rtl="1"/>
                      <a:r>
                        <a:rPr sz="1200" b="0">
                          <a:solidFill>
                            <a:srgbClr val="183E36"/>
                          </a:solidFill>
                          <a:latin typeface="Irancell"/>
                          <a:ea typeface="Irancell"/>
                          <a:cs typeface="Irancell"/>
                        </a:rPr>
                        <a:t>مجله بین‌المللی مطالعات مصرف‌کننده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200" b="0">
                          <a:solidFill>
                            <a:srgbClr val="183E36"/>
                          </a:solidFill>
                          <a:latin typeface="Irancell"/>
                          <a:ea typeface="Irancell"/>
                          <a:cs typeface="Irancell"/>
                        </a:rPr>
                        <a:t>9</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4C313842-72B8-4B15-A0E3-4EA61C9D2DBE}"/>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5A190224-965C-4130-B7E2-109D0B1A56DB}"/>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مجله بازاریابی خدمات با ۱۸ مقاله پیشتاز است.</a:t>
            </a:r>
          </a:p>
        </p:txBody>
      </p:sp>
      <p:sp>
        <p:nvSpPr>
          <p:cNvPr id="9" name="">
            <a:extLst xmlns:a="http://schemas.openxmlformats.org/drawingml/2006/main">
              <a:ext uri="{FF2B5EF4-FFF2-40B4-BE49-F238E27FC236}">
                <a16:creationId xmlns:a16="http://schemas.microsoft.com/office/drawing/2014/main" id="{B01DE245-1556-4921-95AE-B8329216D785}"/>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A6F4531-A44D-4BFE-9F55-48790E167E47}"/>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مجله پژوهش کسب‌وکار پانزده مقاله دارد.</a:t>
            </a:r>
          </a:p>
        </p:txBody>
      </p:sp>
      <p:sp>
        <p:nvSpPr>
          <p:cNvPr id="11" name="">
            <a:extLst xmlns:a="http://schemas.openxmlformats.org/drawingml/2006/main">
              <a:ext uri="{FF2B5EF4-FFF2-40B4-BE49-F238E27FC236}">
                <a16:creationId xmlns:a16="http://schemas.microsoft.com/office/drawing/2014/main" id="{81033F0A-2475-467C-9D68-6A4DC0A3B4C8}"/>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1BC6627-54E1-4604-9A88-230D0C772EEF}"/>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فراوانی انتشار معادل کیفیت شواهد نیست.</a:t>
            </a:r>
          </a:p>
        </p:txBody>
      </p:sp>
      <p:sp>
        <p:nvSpPr>
          <p:cNvPr id="13" name="">
            <a:extLst xmlns:a="http://schemas.openxmlformats.org/drawingml/2006/main">
              <a:ext uri="{FF2B5EF4-FFF2-40B4-BE49-F238E27FC236}">
                <a16:creationId xmlns:a16="http://schemas.microsoft.com/office/drawing/2014/main" id="{B1615C54-6899-4C67-A13E-77A3286F0797}"/>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فقط شش مجله نمایش داده می‌شوند؛ مجموعه کامل در جدول ۱ مقاله است.</a:t>
            </a:r>
          </a:p>
        </p:txBody>
      </p:sp>
    </p:spTree>
    <p:extLst>
      <p:ext uri="{BB962C8B-B14F-4D97-AF65-F5344CB8AC3E}">
        <p14:creationId xmlns:p14="http://schemas.microsoft.com/office/powerpoint/2010/main" val="162471327"/>
      </p:ext>
    </p:extLst>
  </p:cSld>
</p:sld>
</file>

<file path=ppt/slides/slide20.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2931063-F8A0-4DA2-9E2D-D3BF678EC8B5}"/>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3CD36B11-2635-48EC-98EC-E14B7D4E4331}"/>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معناگرایی هنوز سهم کمی دارد</a:t>
            </a:r>
          </a:p>
        </p:txBody>
      </p:sp>
      <p:sp>
        <p:nvSpPr>
          <p:cNvPr id="3" name="">
            <a:extLst xmlns:a="http://schemas.openxmlformats.org/drawingml/2006/main">
              <a:ext uri="{FF2B5EF4-FFF2-40B4-BE49-F238E27FC236}">
                <a16:creationId xmlns:a16="http://schemas.microsoft.com/office/drawing/2014/main" id="{EEBFB622-2B31-45AD-84BD-750939784CF6}"/>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E862A22A-1BF2-42AB-867E-DA03F684FE67}"/>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20 / 40</a:t>
            </a:r>
          </a:p>
        </p:txBody>
      </p:sp>
      <p:sp>
        <p:nvSpPr>
          <p:cNvPr id="5" name="">
            <a:extLst xmlns:a="http://schemas.openxmlformats.org/drawingml/2006/main">
              <a:ext uri="{FF2B5EF4-FFF2-40B4-BE49-F238E27FC236}">
                <a16:creationId xmlns:a16="http://schemas.microsoft.com/office/drawing/2014/main" id="{027972FB-6676-4CE4-BFF1-2AE3C21F3D3F}"/>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11</a:t>
            </a:r>
          </a:p>
        </p:txBody>
      </p:sp>
      <p:graphicFrame>
        <p:nvGraphicFramePr>
          <p:cNvPr id="6" name="Chart">
            <a:extLst xmlns:a="http://schemas.openxmlformats.org/drawingml/2006/main">
              <a:ext uri="{FF2B5EF4-FFF2-40B4-BE49-F238E27FC236}">
                <a16:creationId xmlns:a16="http://schemas.microsoft.com/office/drawing/2014/main" id="{5873FB63-C824-4DED-A0F9-F7E30E1002A2}"/>
              </a:ext>
            </a:extLst>
          </p:cNvPr>
          <p:cNvGraphicFramePr/>
          <p:nvPr/>
        </p:nvGraphicFramePr>
        <p:xfrm>
          <a:off xmlns:a="http://schemas.openxmlformats.org/drawingml/2006/main" x="495300" y="1857375"/>
          <a:ext xmlns:a="http://schemas.openxmlformats.org/drawingml/2006/main" cx="7524750" cy="3933825"/>
        </p:xfrm>
        <a:graphic xmlns:a="http://schemas.openxmlformats.org/drawingml/2006/main">
          <a:graphicData uri="http://schemas.openxmlformats.org/drawingml/2006/chart">
            <c:chart xmlns:r="http://schemas.openxmlformats.org/officeDocument/2006/relationships" xmlns:c="http://schemas.openxmlformats.org/drawingml/2006/chart" r:id="R46b5c195642b45eb"/>
          </a:graphicData>
        </a:graphic>
      </p:graphicFrame>
      <p:sp>
        <p:nvSpPr>
          <p:cNvPr id="7" name="">
            <a:extLst xmlns:a="http://schemas.openxmlformats.org/drawingml/2006/main">
              <a:ext uri="{FF2B5EF4-FFF2-40B4-BE49-F238E27FC236}">
                <a16:creationId xmlns:a16="http://schemas.microsoft.com/office/drawing/2014/main" id="{847E30C5-A745-4966-B58B-3801471165AB}"/>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DFA3C210-0D33-4BB5-A616-FED8A8DBB976}"/>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فردی: ۵۶ و لذت‌جویانه: ۴۷</a:t>
            </a:r>
          </a:p>
        </p:txBody>
      </p:sp>
      <p:sp>
        <p:nvSpPr>
          <p:cNvPr id="9" name="">
            <a:extLst xmlns:a="http://schemas.openxmlformats.org/drawingml/2006/main">
              <a:ext uri="{FF2B5EF4-FFF2-40B4-BE49-F238E27FC236}">
                <a16:creationId xmlns:a16="http://schemas.microsoft.com/office/drawing/2014/main" id="{A41B3885-DD6F-4181-81B0-72A24777B9C4}"/>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F9F2DB1-A5EE-447B-9C47-A10AAFAC679D}"/>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کلان: ۳۷ و ذهنی: ۱۹</a:t>
            </a:r>
          </a:p>
        </p:txBody>
      </p:sp>
      <p:sp>
        <p:nvSpPr>
          <p:cNvPr id="11" name="">
            <a:extLst xmlns:a="http://schemas.openxmlformats.org/drawingml/2006/main">
              <a:ext uri="{FF2B5EF4-FFF2-40B4-BE49-F238E27FC236}">
                <a16:creationId xmlns:a16="http://schemas.microsoft.com/office/drawing/2014/main" id="{86526E10-D96E-4A22-A75A-7797610E8D19}"/>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D42254C-BE86-4618-AC53-9AD205068F58}"/>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معناگرایی: ۱۱ انتساب در شکل ۷</a:t>
            </a:r>
          </a:p>
        </p:txBody>
      </p:sp>
      <p:sp>
        <p:nvSpPr>
          <p:cNvPr id="13" name="">
            <a:extLst xmlns:a="http://schemas.openxmlformats.org/drawingml/2006/main">
              <a:ext uri="{FF2B5EF4-FFF2-40B4-BE49-F238E27FC236}">
                <a16:creationId xmlns:a16="http://schemas.microsoft.com/office/drawing/2014/main" id="{A9B4AA9F-7AA8-4410-AB20-010D77AE9461}"/>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جمع ۱۷۰ است، اما قواعد کدگذاری انحصاری در برابر همپوشان روشن نیست.</a:t>
            </a:r>
          </a:p>
        </p:txBody>
      </p:sp>
    </p:spTree>
    <p:extLst>
      <p:ext uri="{BB962C8B-B14F-4D97-AF65-F5344CB8AC3E}">
        <p14:creationId xmlns:p14="http://schemas.microsoft.com/office/powerpoint/2010/main" val="773749446"/>
      </p:ext>
    </p:extLst>
  </p:cSld>
</p:sld>
</file>

<file path=ppt/slides/slide21.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A77B97A-8762-49D6-B724-CBD129F070EB}"/>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98D59ACA-DF74-448A-AC2F-0C79BA76E35B}"/>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نظریه‌ها: ذی‌نفعان و گسترش‌وساخت</a:t>
            </a:r>
          </a:p>
        </p:txBody>
      </p:sp>
      <p:sp>
        <p:nvSpPr>
          <p:cNvPr id="3" name="">
            <a:extLst xmlns:a="http://schemas.openxmlformats.org/drawingml/2006/main">
              <a:ext uri="{FF2B5EF4-FFF2-40B4-BE49-F238E27FC236}">
                <a16:creationId xmlns:a16="http://schemas.microsoft.com/office/drawing/2014/main" id="{E451D3A7-1C48-4CA0-ADD2-EC75EE618ED8}"/>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F96A2F72-00BF-4FE0-AEFA-25404D1A39E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21 / 40</a:t>
            </a:r>
          </a:p>
        </p:txBody>
      </p:sp>
      <p:sp>
        <p:nvSpPr>
          <p:cNvPr id="5" name="">
            <a:extLst xmlns:a="http://schemas.openxmlformats.org/drawingml/2006/main">
              <a:ext uri="{FF2B5EF4-FFF2-40B4-BE49-F238E27FC236}">
                <a16:creationId xmlns:a16="http://schemas.microsoft.com/office/drawing/2014/main" id="{0F10B0C7-DBC7-423A-A701-08E00C81C56F}"/>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6–7، 10</a:t>
            </a:r>
          </a:p>
        </p:txBody>
      </p:sp>
      <p:sp>
        <p:nvSpPr>
          <p:cNvPr id="6" name="">
            <a:extLst xmlns:a="http://schemas.openxmlformats.org/drawingml/2006/main">
              <a:ext uri="{FF2B5EF4-FFF2-40B4-BE49-F238E27FC236}">
                <a16:creationId xmlns:a16="http://schemas.microsoft.com/office/drawing/2014/main" id="{273F04AB-0687-4761-A95A-507DD126FABB}"/>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C84195C-0A1B-49DF-94E1-5AAB002A47BE}"/>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ذی‌نفعان</a:t>
            </a:r>
          </a:p>
        </p:txBody>
      </p:sp>
      <p:sp>
        <p:nvSpPr>
          <p:cNvPr id="8" name="">
            <a:extLst xmlns:a="http://schemas.openxmlformats.org/drawingml/2006/main">
              <a:ext uri="{FF2B5EF4-FFF2-40B4-BE49-F238E27FC236}">
                <a16:creationId xmlns:a16="http://schemas.microsoft.com/office/drawing/2014/main" id="{C2549287-0481-4437-B628-AF9361195C5A}"/>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پیامد بنگاه برای دیگران</a:t>
            </a:r>
          </a:p>
        </p:txBody>
      </p:sp>
      <p:sp>
        <p:nvSpPr>
          <p:cNvPr id="9" name="">
            <a:extLst xmlns:a="http://schemas.openxmlformats.org/drawingml/2006/main">
              <a:ext uri="{FF2B5EF4-FFF2-40B4-BE49-F238E27FC236}">
                <a16:creationId xmlns:a16="http://schemas.microsoft.com/office/drawing/2014/main" id="{5B7674BB-6353-4E2E-BFD2-20866ABD1F21}"/>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38DE95EF-D71B-4CD8-A633-1E6696B953F1}"/>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2BB0112D-0A96-4D91-9646-B2CBD91EC269}"/>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گسترش‌وساخت</a:t>
            </a:r>
          </a:p>
        </p:txBody>
      </p:sp>
      <p:sp>
        <p:nvSpPr>
          <p:cNvPr id="12" name="">
            <a:extLst xmlns:a="http://schemas.openxmlformats.org/drawingml/2006/main">
              <a:ext uri="{FF2B5EF4-FFF2-40B4-BE49-F238E27FC236}">
                <a16:creationId xmlns:a16="http://schemas.microsoft.com/office/drawing/2014/main" id="{A42D94E1-FF91-4683-AD99-DAF3C59A2539}"/>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هیجان و منابع پایدار</a:t>
            </a:r>
          </a:p>
        </p:txBody>
      </p:sp>
      <p:sp>
        <p:nvSpPr>
          <p:cNvPr id="13" name="">
            <a:extLst xmlns:a="http://schemas.openxmlformats.org/drawingml/2006/main">
              <a:ext uri="{FF2B5EF4-FFF2-40B4-BE49-F238E27FC236}">
                <a16:creationId xmlns:a16="http://schemas.microsoft.com/office/drawing/2014/main" id="{3F586C60-FC49-4EA0-87B6-5B901DC53814}"/>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4B600C9B-72CB-4EE8-BD1E-64B2B2868763}"/>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44FA898-CB1E-4E9E-99D6-56B9F861857D}"/>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خودتعیین‌گری</a:t>
            </a:r>
          </a:p>
        </p:txBody>
      </p:sp>
      <p:sp>
        <p:nvSpPr>
          <p:cNvPr id="16" name="">
            <a:extLst xmlns:a="http://schemas.openxmlformats.org/drawingml/2006/main">
              <a:ext uri="{FF2B5EF4-FFF2-40B4-BE49-F238E27FC236}">
                <a16:creationId xmlns:a16="http://schemas.microsoft.com/office/drawing/2014/main" id="{B76F47DD-A7CB-4419-A11F-F060ED08296F}"/>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نیازهای روان‌شناختی</a:t>
            </a:r>
          </a:p>
        </p:txBody>
      </p:sp>
      <p:sp>
        <p:nvSpPr>
          <p:cNvPr id="17" name="">
            <a:extLst xmlns:a="http://schemas.openxmlformats.org/drawingml/2006/main">
              <a:ext uri="{FF2B5EF4-FFF2-40B4-BE49-F238E27FC236}">
                <a16:creationId xmlns:a16="http://schemas.microsoft.com/office/drawing/2014/main" id="{B3AA1D68-519A-45A8-97CE-AFCAFF5567D3}"/>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ذی‌نفعان: مسئولیت بنگاه در شبکه روابط</a:t>
            </a:r>
          </a:p>
        </p:txBody>
      </p:sp>
      <p:sp>
        <p:nvSpPr>
          <p:cNvPr id="18" name="">
            <a:extLst xmlns:a="http://schemas.openxmlformats.org/drawingml/2006/main">
              <a:ext uri="{FF2B5EF4-FFF2-40B4-BE49-F238E27FC236}">
                <a16:creationId xmlns:a16="http://schemas.microsoft.com/office/drawing/2014/main" id="{07304469-DF9E-415B-A828-33A04EDEB9DB}"/>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گسترش‌وساخت: هیجان مثبت و منابع پایدار</a:t>
            </a:r>
          </a:p>
        </p:txBody>
      </p:sp>
      <p:sp>
        <p:nvSpPr>
          <p:cNvPr id="19" name="">
            <a:extLst xmlns:a="http://schemas.openxmlformats.org/drawingml/2006/main">
              <a:ext uri="{FF2B5EF4-FFF2-40B4-BE49-F238E27FC236}">
                <a16:creationId xmlns:a16="http://schemas.microsoft.com/office/drawing/2014/main" id="{C2B4C193-4C0A-4978-835D-1D33062C0C64}"/>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خودتعیین‌گری: توضیح تکمیلی مسیر معنا</a:t>
            </a:r>
          </a:p>
        </p:txBody>
      </p:sp>
      <p:sp>
        <p:nvSpPr>
          <p:cNvPr id="20" name="">
            <a:extLst xmlns:a="http://schemas.openxmlformats.org/drawingml/2006/main">
              <a:ext uri="{FF2B5EF4-FFF2-40B4-BE49-F238E27FC236}">
                <a16:creationId xmlns:a16="http://schemas.microsoft.com/office/drawing/2014/main" id="{0EB124DC-8910-47BD-A99D-50F3461B8A18}"/>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527279864"/>
      </p:ext>
    </p:extLst>
  </p:cSld>
</p:sld>
</file>

<file path=ppt/slides/slide22.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EC5917F-0BCD-4D76-9339-746DBF7FC699}"/>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A74B8F2E-2B77-41F3-9E40-6332CD0E13DA}"/>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طراحی مطالعات مجموعه</a:t>
            </a:r>
          </a:p>
        </p:txBody>
      </p:sp>
      <p:sp>
        <p:nvSpPr>
          <p:cNvPr id="3" name="">
            <a:extLst xmlns:a="http://schemas.openxmlformats.org/drawingml/2006/main">
              <a:ext uri="{FF2B5EF4-FFF2-40B4-BE49-F238E27FC236}">
                <a16:creationId xmlns:a16="http://schemas.microsoft.com/office/drawing/2014/main" id="{C7B674D6-B3A9-4AA7-B218-EE1CD7F67081}"/>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946E754-5589-4B44-A5DA-11230BE7FF15}"/>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22 / 40</a:t>
            </a:r>
          </a:p>
        </p:txBody>
      </p:sp>
      <p:sp>
        <p:nvSpPr>
          <p:cNvPr id="5" name="">
            <a:extLst xmlns:a="http://schemas.openxmlformats.org/drawingml/2006/main">
              <a:ext uri="{FF2B5EF4-FFF2-40B4-BE49-F238E27FC236}">
                <a16:creationId xmlns:a16="http://schemas.microsoft.com/office/drawing/2014/main" id="{7AAB1E8B-7FF5-4CFE-ABD4-38D8CC4747B3}"/>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4</a:t>
            </a:r>
          </a:p>
        </p:txBody>
      </p:sp>
      <p:graphicFrame>
        <p:nvGraphicFramePr>
          <p:cNvPr id="6" name="Chart">
            <a:extLst xmlns:a="http://schemas.openxmlformats.org/drawingml/2006/main">
              <a:ext uri="{FF2B5EF4-FFF2-40B4-BE49-F238E27FC236}">
                <a16:creationId xmlns:a16="http://schemas.microsoft.com/office/drawing/2014/main" id="{6E4821AE-9D2E-4E05-9D98-DBB674D4E22D}"/>
              </a:ext>
            </a:extLst>
          </p:cNvPr>
          <p:cNvGraphicFramePr/>
          <p:nvPr/>
        </p:nvGraphicFramePr>
        <p:xfrm>
          <a:off xmlns:a="http://schemas.openxmlformats.org/drawingml/2006/main" x="495300" y="1857375"/>
          <a:ext xmlns:a="http://schemas.openxmlformats.org/drawingml/2006/main" cx="7524750" cy="3933825"/>
        </p:xfrm>
        <a:graphic xmlns:a="http://schemas.openxmlformats.org/drawingml/2006/main">
          <a:graphicData uri="http://schemas.openxmlformats.org/drawingml/2006/chart">
            <c:chart xmlns:r="http://schemas.openxmlformats.org/officeDocument/2006/relationships" xmlns:c="http://schemas.openxmlformats.org/drawingml/2006/chart" r:id="Re3152f0020c34339"/>
          </a:graphicData>
        </a:graphic>
      </p:graphicFrame>
      <p:sp>
        <p:nvSpPr>
          <p:cNvPr id="7" name="">
            <a:extLst xmlns:a="http://schemas.openxmlformats.org/drawingml/2006/main">
              <a:ext uri="{FF2B5EF4-FFF2-40B4-BE49-F238E27FC236}">
                <a16:creationId xmlns:a16="http://schemas.microsoft.com/office/drawing/2014/main" id="{968E7676-AD51-4550-ACF8-0C3913911F0C}"/>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C8A967D-09FC-4D9A-991B-223BDEA7A671}"/>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۱۰۲ مقاله کمی و ۳۴ مقاله کیفی</a:t>
            </a:r>
          </a:p>
        </p:txBody>
      </p:sp>
      <p:sp>
        <p:nvSpPr>
          <p:cNvPr id="9" name="">
            <a:extLst xmlns:a="http://schemas.openxmlformats.org/drawingml/2006/main">
              <a:ext uri="{FF2B5EF4-FFF2-40B4-BE49-F238E27FC236}">
                <a16:creationId xmlns:a16="http://schemas.microsoft.com/office/drawing/2014/main" id="{AEF70C22-A0DE-4878-9644-44F241BBB077}"/>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7EEC149-1006-451A-AFAF-8E0543F2C2DD}"/>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۲۸ مقاله مفهومی و شش مقاله آمیخته</a:t>
            </a:r>
          </a:p>
        </p:txBody>
      </p:sp>
      <p:sp>
        <p:nvSpPr>
          <p:cNvPr id="11" name="">
            <a:extLst xmlns:a="http://schemas.openxmlformats.org/drawingml/2006/main">
              <a:ext uri="{FF2B5EF4-FFF2-40B4-BE49-F238E27FC236}">
                <a16:creationId xmlns:a16="http://schemas.microsoft.com/office/drawing/2014/main" id="{B2FFDBE8-6EB3-40FF-A310-D01E597C80AB}"/>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EF8E465-AFFB-4993-8084-163E3A71F049}"/>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این طبقات در گزارش کلی مجموعاً ۱۷۰ هستند.</a:t>
            </a:r>
          </a:p>
        </p:txBody>
      </p:sp>
      <p:sp>
        <p:nvSpPr>
          <p:cNvPr id="13" name="">
            <a:extLst xmlns:a="http://schemas.openxmlformats.org/drawingml/2006/main">
              <a:ext uri="{FF2B5EF4-FFF2-40B4-BE49-F238E27FC236}">
                <a16:creationId xmlns:a16="http://schemas.microsoft.com/office/drawing/2014/main" id="{D55B754D-551F-4A61-8835-5D39D51E4D53}"/>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چهار طبقه گزارش کلی با مجموع ۱۷۰ سازگارند.</a:t>
            </a:r>
          </a:p>
        </p:txBody>
      </p:sp>
    </p:spTree>
    <p:extLst>
      <p:ext uri="{BB962C8B-B14F-4D97-AF65-F5344CB8AC3E}">
        <p14:creationId xmlns:p14="http://schemas.microsoft.com/office/powerpoint/2010/main" val="639067813"/>
      </p:ext>
    </p:extLst>
  </p:cSld>
</p:sld>
</file>

<file path=ppt/slides/slide23.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5D0C908-4150-4190-B225-756E8ABA944C}"/>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75002EFC-3CCA-4530-BA48-94D9672F15CF}"/>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داده‌های کمی عمدتاً پیمایشی‌اند</a:t>
            </a:r>
          </a:p>
        </p:txBody>
      </p:sp>
      <p:sp>
        <p:nvSpPr>
          <p:cNvPr id="3" name="">
            <a:extLst xmlns:a="http://schemas.openxmlformats.org/drawingml/2006/main">
              <a:ext uri="{FF2B5EF4-FFF2-40B4-BE49-F238E27FC236}">
                <a16:creationId xmlns:a16="http://schemas.microsoft.com/office/drawing/2014/main" id="{A9AC2ACF-0FF5-4C1F-8563-AFCEABA001C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4528CB09-8EEA-4C90-861A-DEFE05D9AF07}"/>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23 / 40</a:t>
            </a:r>
          </a:p>
        </p:txBody>
      </p:sp>
      <p:sp>
        <p:nvSpPr>
          <p:cNvPr id="5" name="">
            <a:extLst xmlns:a="http://schemas.openxmlformats.org/drawingml/2006/main">
              <a:ext uri="{FF2B5EF4-FFF2-40B4-BE49-F238E27FC236}">
                <a16:creationId xmlns:a16="http://schemas.microsoft.com/office/drawing/2014/main" id="{1CA50097-D174-419B-95F2-1F7897AA715E}"/>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8</a:t>
            </a:r>
          </a:p>
        </p:txBody>
      </p:sp>
      <p:graphicFrame>
        <p:nvGraphicFramePr>
          <p:cNvPr id="6" name="Chart">
            <a:extLst xmlns:a="http://schemas.openxmlformats.org/drawingml/2006/main">
              <a:ext uri="{FF2B5EF4-FFF2-40B4-BE49-F238E27FC236}">
                <a16:creationId xmlns:a16="http://schemas.microsoft.com/office/drawing/2014/main" id="{ACB612D9-ED6E-4A2C-8AE1-B23E98362461}"/>
              </a:ext>
            </a:extLst>
          </p:cNvPr>
          <p:cNvGraphicFramePr/>
          <p:nvPr/>
        </p:nvGraphicFramePr>
        <p:xfrm>
          <a:off xmlns:a="http://schemas.openxmlformats.org/drawingml/2006/main" x="495300" y="1857375"/>
          <a:ext xmlns:a="http://schemas.openxmlformats.org/drawingml/2006/main" cx="7524750" cy="3933825"/>
        </p:xfrm>
        <a:graphic xmlns:a="http://schemas.openxmlformats.org/drawingml/2006/main">
          <a:graphicData uri="http://schemas.openxmlformats.org/drawingml/2006/chart">
            <c:chart xmlns:r="http://schemas.openxmlformats.org/officeDocument/2006/relationships" xmlns:c="http://schemas.openxmlformats.org/drawingml/2006/chart" r:id="Rb929b55fbaaf4e74"/>
          </a:graphicData>
        </a:graphic>
      </p:graphicFrame>
      <p:sp>
        <p:nvSpPr>
          <p:cNvPr id="7" name="">
            <a:extLst xmlns:a="http://schemas.openxmlformats.org/drawingml/2006/main">
              <a:ext uri="{FF2B5EF4-FFF2-40B4-BE49-F238E27FC236}">
                <a16:creationId xmlns:a16="http://schemas.microsoft.com/office/drawing/2014/main" id="{87AEDAB7-CD32-41C3-B143-833253D70C9F}"/>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B36518A8-1A64-458E-BB5D-FADDF4FDC9AF}"/>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پیمایش: ۹۱ مقاله</a:t>
            </a:r>
          </a:p>
        </p:txBody>
      </p:sp>
      <p:sp>
        <p:nvSpPr>
          <p:cNvPr id="9" name="">
            <a:extLst xmlns:a="http://schemas.openxmlformats.org/drawingml/2006/main">
              <a:ext uri="{FF2B5EF4-FFF2-40B4-BE49-F238E27FC236}">
                <a16:creationId xmlns:a16="http://schemas.microsoft.com/office/drawing/2014/main" id="{BDCF68D5-F6F1-4EBA-B912-AE5CFE52B560}"/>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7528D91-C19D-43C3-87C0-F8D65F376DF2}"/>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داده ثانویه: شش و آزمایش: پنج مقاله</a:t>
            </a:r>
          </a:p>
        </p:txBody>
      </p:sp>
      <p:sp>
        <p:nvSpPr>
          <p:cNvPr id="11" name="">
            <a:extLst xmlns:a="http://schemas.openxmlformats.org/drawingml/2006/main">
              <a:ext uri="{FF2B5EF4-FFF2-40B4-BE49-F238E27FC236}">
                <a16:creationId xmlns:a16="http://schemas.microsoft.com/office/drawing/2014/main" id="{101F90FD-A5B2-4A8E-A446-C7AEC548C051}"/>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1A92748-B5D9-4E91-B372-C106F7B4160B}"/>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جمع جدول ۳ با ۱۰۲ مقاله کمی سازگار است.</a:t>
            </a:r>
          </a:p>
        </p:txBody>
      </p:sp>
      <p:sp>
        <p:nvSpPr>
          <p:cNvPr id="13" name="">
            <a:extLst xmlns:a="http://schemas.openxmlformats.org/drawingml/2006/main">
              <a:ext uri="{FF2B5EF4-FFF2-40B4-BE49-F238E27FC236}">
                <a16:creationId xmlns:a16="http://schemas.microsoft.com/office/drawing/2014/main" id="{4B96F16B-E9C2-4018-9AD5-5854FFCE8235}"/>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مخرج این نمودار ۱۰۲ مقاله کمی است؛ برای درصد از کل باید صریحاً ۱۷۰ را انتخاب کرد.</a:t>
            </a:r>
          </a:p>
        </p:txBody>
      </p:sp>
    </p:spTree>
    <p:extLst>
      <p:ext uri="{BB962C8B-B14F-4D97-AF65-F5344CB8AC3E}">
        <p14:creationId xmlns:p14="http://schemas.microsoft.com/office/powerpoint/2010/main" val="1820205089"/>
      </p:ext>
    </p:extLst>
  </p:cSld>
</p:sld>
</file>

<file path=ppt/slides/slide24.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82568FB-5F5A-4123-8643-0FCC4D8989F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7CA7AF3F-5E90-4D57-B80E-5ABADFEC083E}"/>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مدل‌سازی معادلات ساختاری فراوان است</a:t>
            </a:r>
          </a:p>
        </p:txBody>
      </p:sp>
      <p:sp>
        <p:nvSpPr>
          <p:cNvPr id="3" name="">
            <a:extLst xmlns:a="http://schemas.openxmlformats.org/drawingml/2006/main">
              <a:ext uri="{FF2B5EF4-FFF2-40B4-BE49-F238E27FC236}">
                <a16:creationId xmlns:a16="http://schemas.microsoft.com/office/drawing/2014/main" id="{8A94DD06-142F-484A-8D23-D53D07C00478}"/>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22283820-5AC6-45CF-93CF-B6D4C761FAA9}"/>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24 / 40</a:t>
            </a:r>
          </a:p>
        </p:txBody>
      </p:sp>
      <p:sp>
        <p:nvSpPr>
          <p:cNvPr id="5" name="">
            <a:extLst xmlns:a="http://schemas.openxmlformats.org/drawingml/2006/main">
              <a:ext uri="{FF2B5EF4-FFF2-40B4-BE49-F238E27FC236}">
                <a16:creationId xmlns:a16="http://schemas.microsoft.com/office/drawing/2014/main" id="{C42CAD0A-AF0B-4CE7-831D-17AD273BDF5E}"/>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9، 11</a:t>
            </a:r>
          </a:p>
        </p:txBody>
      </p:sp>
      <p:graphicFrame>
        <p:nvGraphicFramePr>
          <p:cNvPr id="6" name="Chart">
            <a:extLst xmlns:a="http://schemas.openxmlformats.org/drawingml/2006/main">
              <a:ext uri="{FF2B5EF4-FFF2-40B4-BE49-F238E27FC236}">
                <a16:creationId xmlns:a16="http://schemas.microsoft.com/office/drawing/2014/main" id="{8AEE6D47-4185-42AF-9E21-17CFF13DAAFB}"/>
              </a:ext>
            </a:extLst>
          </p:cNvPr>
          <p:cNvGraphicFramePr/>
          <p:nvPr/>
        </p:nvGraphicFramePr>
        <p:xfrm>
          <a:off xmlns:a="http://schemas.openxmlformats.org/drawingml/2006/main" x="495300" y="1857375"/>
          <a:ext xmlns:a="http://schemas.openxmlformats.org/drawingml/2006/main" cx="7524750" cy="3933825"/>
        </p:xfrm>
        <a:graphic xmlns:a="http://schemas.openxmlformats.org/drawingml/2006/main">
          <a:graphicData uri="http://schemas.openxmlformats.org/drawingml/2006/chart">
            <c:chart xmlns:r="http://schemas.openxmlformats.org/officeDocument/2006/relationships" xmlns:c="http://schemas.openxmlformats.org/drawingml/2006/chart" r:id="R4df0ce26437b4b0d"/>
          </a:graphicData>
        </a:graphic>
      </p:graphicFrame>
      <p:sp>
        <p:nvSpPr>
          <p:cNvPr id="7" name="">
            <a:extLst xmlns:a="http://schemas.openxmlformats.org/drawingml/2006/main">
              <a:ext uri="{FF2B5EF4-FFF2-40B4-BE49-F238E27FC236}">
                <a16:creationId xmlns:a16="http://schemas.microsoft.com/office/drawing/2014/main" id="{914007C7-11C1-4413-945B-629E2D2C5CE1}"/>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4BEFC599-7F48-4DC7-9F58-92991BBA003F}"/>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رگرسیون: ۳۸ و مدل‌سازی معادلات ساختاری: سی‌وپنج</a:t>
            </a:r>
          </a:p>
        </p:txBody>
      </p:sp>
      <p:sp>
        <p:nvSpPr>
          <p:cNvPr id="9" name="">
            <a:extLst xmlns:a="http://schemas.openxmlformats.org/drawingml/2006/main">
              <a:ext uri="{FF2B5EF4-FFF2-40B4-BE49-F238E27FC236}">
                <a16:creationId xmlns:a16="http://schemas.microsoft.com/office/drawing/2014/main" id="{D46584FA-94B5-47BF-A042-D38104E4EC0A}"/>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93F9CED-6C6F-41AA-849D-46B2ECC57EF7}"/>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تحلیل عاملی: ۲۷؛ تحلیل واریانس و کوواریانس: ۲۱</a:t>
            </a:r>
          </a:p>
        </p:txBody>
      </p:sp>
      <p:sp>
        <p:nvSpPr>
          <p:cNvPr id="11" name="">
            <a:extLst xmlns:a="http://schemas.openxmlformats.org/drawingml/2006/main">
              <a:ext uri="{FF2B5EF4-FFF2-40B4-BE49-F238E27FC236}">
                <a16:creationId xmlns:a16="http://schemas.microsoft.com/office/drawing/2014/main" id="{10D47865-3DBB-4980-869C-8D33C9D1A7B6}"/>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A0238C6-5AC8-4B86-A854-81C8B0F534E9}"/>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جمع ۱۲۸ انتساب، شمار مقاله مستقل نیست.</a:t>
            </a:r>
          </a:p>
        </p:txBody>
      </p:sp>
      <p:sp>
        <p:nvSpPr>
          <p:cNvPr id="13" name="">
            <a:extLst xmlns:a="http://schemas.openxmlformats.org/drawingml/2006/main">
              <a:ext uri="{FF2B5EF4-FFF2-40B4-BE49-F238E27FC236}">
                <a16:creationId xmlns:a16="http://schemas.microsoft.com/office/drawing/2014/main" id="{DA2461B3-24A5-4E2C-A1CA-12CA16AFA92C}"/>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جمع ۱۲۸ انتساب؛ همپوشانی و معنای ردیف آمیخته نیازمند توضیح است. درصد غیرفعال است.</a:t>
            </a:r>
          </a:p>
        </p:txBody>
      </p:sp>
    </p:spTree>
    <p:extLst>
      <p:ext uri="{BB962C8B-B14F-4D97-AF65-F5344CB8AC3E}">
        <p14:creationId xmlns:p14="http://schemas.microsoft.com/office/powerpoint/2010/main" val="251859850"/>
      </p:ext>
    </p:extLst>
  </p:cSld>
</p:sld>
</file>

<file path=ppt/slides/slide25.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5CC4D47-DBDA-4A62-82FA-8585F7B93697}"/>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A6B17756-6A4B-4D6A-ABDC-0B6656F39653}"/>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جغرافیا: مقاله یا مطالعه؟</a:t>
            </a:r>
          </a:p>
        </p:txBody>
      </p:sp>
      <p:sp>
        <p:nvSpPr>
          <p:cNvPr id="3" name="">
            <a:extLst xmlns:a="http://schemas.openxmlformats.org/drawingml/2006/main">
              <a:ext uri="{FF2B5EF4-FFF2-40B4-BE49-F238E27FC236}">
                <a16:creationId xmlns:a16="http://schemas.microsoft.com/office/drawing/2014/main" id="{FE48C1C5-0883-47AD-94C7-009072DEEF7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A94E718-74A5-4AF7-88C2-6CF78E78B447}"/>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25 / 40</a:t>
            </a:r>
          </a:p>
        </p:txBody>
      </p:sp>
      <p:sp>
        <p:nvSpPr>
          <p:cNvPr id="5" name="">
            <a:extLst xmlns:a="http://schemas.openxmlformats.org/drawingml/2006/main">
              <a:ext uri="{FF2B5EF4-FFF2-40B4-BE49-F238E27FC236}">
                <a16:creationId xmlns:a16="http://schemas.microsoft.com/office/drawing/2014/main" id="{86EBBB10-D1CD-4915-AF92-678D2F41AB5D}"/>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7</a:t>
            </a:r>
          </a:p>
        </p:txBody>
      </p:sp>
      <p:graphicFrame>
        <p:nvGraphicFramePr>
          <p:cNvPr id="6" name="">
            <a:extLst xmlns:a="http://schemas.openxmlformats.org/drawingml/2006/main">
              <a:ext uri="{FF2B5EF4-FFF2-40B4-BE49-F238E27FC236}">
                <a16:creationId xmlns:a16="http://schemas.microsoft.com/office/drawing/2014/main" id="{B62EE093-815F-4A40-9C5C-EAB4C2FD5B42}"/>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مشاهده یا محاسبه</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مورد</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۱۷۰ مطالعه در ۱۰۲ مقاله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یادداشت شکل ۴</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۲۸ و ۲۷٪</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برچسب آمریکا</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۲۷٫۵٪ / ۱۶٫۵٪</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محاسبه با مخرج ۱۰۲ / ۱۷۰</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۱۲ / ۸</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چندکشوری / زمینه نامشخص</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B067ECC1-4CD5-4B5A-96F8-DC7BF4766BE6}"/>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8F484535-362D-4AD2-8BF7-05F27D9236EC}"/>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یادداشت شکل ۴: ۱۷۰ مطالعه در ۱۰۲ مقاله کمی</a:t>
            </a:r>
          </a:p>
        </p:txBody>
      </p:sp>
      <p:sp>
        <p:nvSpPr>
          <p:cNvPr id="9" name="">
            <a:extLst xmlns:a="http://schemas.openxmlformats.org/drawingml/2006/main">
              <a:ext uri="{FF2B5EF4-FFF2-40B4-BE49-F238E27FC236}">
                <a16:creationId xmlns:a16="http://schemas.microsoft.com/office/drawing/2014/main" id="{710400ED-5DA8-401B-BD24-D4299329F151}"/>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44800AF-2026-4A62-AC2B-C7B86C484EE9}"/>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متن: ۱۲ چندکشوری و هشت زمینه گزارش‌نشده</a:t>
            </a:r>
          </a:p>
        </p:txBody>
      </p:sp>
      <p:sp>
        <p:nvSpPr>
          <p:cNvPr id="11" name="">
            <a:extLst xmlns:a="http://schemas.openxmlformats.org/drawingml/2006/main">
              <a:ext uri="{FF2B5EF4-FFF2-40B4-BE49-F238E27FC236}">
                <a16:creationId xmlns:a16="http://schemas.microsoft.com/office/drawing/2014/main" id="{E972F375-CE0E-4B8A-82A8-89FE2442218D}"/>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1B5DCD4-EB8F-4BCE-8EF5-38E5074E8204}"/>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برچسب ۲۸ مورد آمریکا و ۲۷٪ به مخرج روشن نیاز دارد.</a:t>
            </a:r>
          </a:p>
        </p:txBody>
      </p:sp>
      <p:sp>
        <p:nvSpPr>
          <p:cNvPr id="13" name="">
            <a:extLst xmlns:a="http://schemas.openxmlformats.org/drawingml/2006/main">
              <a:ext uri="{FF2B5EF4-FFF2-40B4-BE49-F238E27FC236}">
                <a16:creationId xmlns:a16="http://schemas.microsoft.com/office/drawing/2014/main" id="{971871C0-E471-4632-89B1-01972BDC24A0}"/>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378584555"/>
      </p:ext>
    </p:extLst>
  </p:cSld>
</p:sld>
</file>

<file path=ppt/slides/slide26.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538B4E7-487D-4814-A13E-44E74A3F3926}"/>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82972A5-F789-489B-9375-A46BD0130B79}"/>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از رابط مصرف‌کننده تا پیامد اجتماعی</a:t>
            </a:r>
          </a:p>
        </p:txBody>
      </p:sp>
      <p:sp>
        <p:nvSpPr>
          <p:cNvPr id="3" name="">
            <a:extLst xmlns:a="http://schemas.openxmlformats.org/drawingml/2006/main">
              <a:ext uri="{FF2B5EF4-FFF2-40B4-BE49-F238E27FC236}">
                <a16:creationId xmlns:a16="http://schemas.microsoft.com/office/drawing/2014/main" id="{A2D1AEEF-B4F3-4D68-8AA2-30D06592C9D8}"/>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ACBF094-7742-4D66-BE1F-1C9DA16810D4}"/>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26 / 40</a:t>
            </a:r>
          </a:p>
        </p:txBody>
      </p:sp>
      <p:sp>
        <p:nvSpPr>
          <p:cNvPr id="5" name="">
            <a:extLst xmlns:a="http://schemas.openxmlformats.org/drawingml/2006/main">
              <a:ext uri="{FF2B5EF4-FFF2-40B4-BE49-F238E27FC236}">
                <a16:creationId xmlns:a16="http://schemas.microsoft.com/office/drawing/2014/main" id="{440AFF02-2993-4FDB-BFD1-29AFDC9298A7}"/>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8–9</a:t>
            </a:r>
          </a:p>
        </p:txBody>
      </p:sp>
      <p:sp>
        <p:nvSpPr>
          <p:cNvPr id="6" name="">
            <a:extLst xmlns:a="http://schemas.openxmlformats.org/drawingml/2006/main">
              <a:ext uri="{FF2B5EF4-FFF2-40B4-BE49-F238E27FC236}">
                <a16:creationId xmlns:a16="http://schemas.microsoft.com/office/drawing/2014/main" id="{81EC7517-686D-41F1-BC01-562C9BB52A26}"/>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49561C8-BB2E-46BC-A6F6-7AB2EF89AA4A}"/>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پیشایندها</a:t>
            </a:r>
          </a:p>
        </p:txBody>
      </p:sp>
      <p:sp>
        <p:nvSpPr>
          <p:cNvPr id="8" name="">
            <a:extLst xmlns:a="http://schemas.openxmlformats.org/drawingml/2006/main">
              <a:ext uri="{FF2B5EF4-FFF2-40B4-BE49-F238E27FC236}">
                <a16:creationId xmlns:a16="http://schemas.microsoft.com/office/drawing/2014/main" id="{3F2E1D6D-CA39-4C73-91DD-B9FE0650EE98}"/>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مصرف‌کننده، جامعه و فناوری</a:t>
            </a:r>
          </a:p>
        </p:txBody>
      </p:sp>
      <p:sp>
        <p:nvSpPr>
          <p:cNvPr id="9" name="">
            <a:extLst xmlns:a="http://schemas.openxmlformats.org/drawingml/2006/main">
              <a:ext uri="{FF2B5EF4-FFF2-40B4-BE49-F238E27FC236}">
                <a16:creationId xmlns:a16="http://schemas.microsoft.com/office/drawing/2014/main" id="{09AF6A1F-4026-4AD7-8E75-452D2F95C7F3}"/>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33084595-EEFA-4A40-B99E-6DD85B0B940D}"/>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9BF8781-827C-44EC-9117-806F60623CA6}"/>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سازوکار و زمینه</a:t>
            </a:r>
          </a:p>
        </p:txBody>
      </p:sp>
      <p:sp>
        <p:nvSpPr>
          <p:cNvPr id="12" name="">
            <a:extLst xmlns:a="http://schemas.openxmlformats.org/drawingml/2006/main">
              <a:ext uri="{FF2B5EF4-FFF2-40B4-BE49-F238E27FC236}">
                <a16:creationId xmlns:a16="http://schemas.microsoft.com/office/drawing/2014/main" id="{6451BC3C-8C2B-4E9C-B34C-05CF18FFFF6C}"/>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میانجی‌ها و تعدیل‌گرها</a:t>
            </a:r>
          </a:p>
        </p:txBody>
      </p:sp>
      <p:sp>
        <p:nvSpPr>
          <p:cNvPr id="13" name="">
            <a:extLst xmlns:a="http://schemas.openxmlformats.org/drawingml/2006/main">
              <a:ext uri="{FF2B5EF4-FFF2-40B4-BE49-F238E27FC236}">
                <a16:creationId xmlns:a16="http://schemas.microsoft.com/office/drawing/2014/main" id="{844559BB-B4C7-4B20-BB93-54D70BCA6212}"/>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C26A0678-D741-4BA0-8647-6328951E40F2}"/>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93E5A39-D1E8-4EC0-9B53-373208D04365}"/>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پیامدها</a:t>
            </a:r>
          </a:p>
        </p:txBody>
      </p:sp>
      <p:sp>
        <p:nvSpPr>
          <p:cNvPr id="16" name="">
            <a:extLst xmlns:a="http://schemas.openxmlformats.org/drawingml/2006/main">
              <a:ext uri="{FF2B5EF4-FFF2-40B4-BE49-F238E27FC236}">
                <a16:creationId xmlns:a16="http://schemas.microsoft.com/office/drawing/2014/main" id="{524A8623-EDD8-4B35-BABE-5C46350980FF}"/>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انواع بهزیستی و رفتار</a:t>
            </a:r>
          </a:p>
        </p:txBody>
      </p:sp>
      <p:sp>
        <p:nvSpPr>
          <p:cNvPr id="17" name="">
            <a:extLst xmlns:a="http://schemas.openxmlformats.org/drawingml/2006/main">
              <a:ext uri="{FF2B5EF4-FFF2-40B4-BE49-F238E27FC236}">
                <a16:creationId xmlns:a16="http://schemas.microsoft.com/office/drawing/2014/main" id="{F66534EB-E629-492D-8B67-3114FDB38931}"/>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سه دسته پیشایند: مصرف‌کننده، جامعه/دولت و فناوری</a:t>
            </a:r>
          </a:p>
        </p:txBody>
      </p:sp>
      <p:sp>
        <p:nvSpPr>
          <p:cNvPr id="18" name="">
            <a:extLst xmlns:a="http://schemas.openxmlformats.org/drawingml/2006/main">
              <a:ext uri="{FF2B5EF4-FFF2-40B4-BE49-F238E27FC236}">
                <a16:creationId xmlns:a16="http://schemas.microsoft.com/office/drawing/2014/main" id="{B383886B-C586-4754-A26B-BFE39915CD66}"/>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میانجی‌ها و تعدیل‌گرها نقش یکسان ندارند.</a:t>
            </a:r>
          </a:p>
        </p:txBody>
      </p:sp>
      <p:sp>
        <p:nvSpPr>
          <p:cNvPr id="19" name="">
            <a:extLst xmlns:a="http://schemas.openxmlformats.org/drawingml/2006/main">
              <a:ext uri="{FF2B5EF4-FFF2-40B4-BE49-F238E27FC236}">
                <a16:creationId xmlns:a16="http://schemas.microsoft.com/office/drawing/2014/main" id="{7D9BA5B1-FA71-45B4-B312-8A4037AEB820}"/>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چارچوب روابط، نقشه‌ای مفهومی از ادبیات است.</a:t>
            </a:r>
          </a:p>
        </p:txBody>
      </p:sp>
      <p:sp>
        <p:nvSpPr>
          <p:cNvPr id="20" name="">
            <a:extLst xmlns:a="http://schemas.openxmlformats.org/drawingml/2006/main">
              <a:ext uri="{FF2B5EF4-FFF2-40B4-BE49-F238E27FC236}">
                <a16:creationId xmlns:a16="http://schemas.microsoft.com/office/drawing/2014/main" id="{23328E8C-9EB8-4F69-9440-75A7AAF3A683}"/>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364496784"/>
      </p:ext>
    </p:extLst>
  </p:cSld>
</p:sld>
</file>

<file path=ppt/slides/slide27.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0566137-7393-46C2-B147-E71FED0A2AA8}"/>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9AB1AB9-36BF-4901-A67A-1E4404BACAFB}"/>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شش گزاره، شش ادعای قابل‌آزمون</a:t>
            </a:r>
          </a:p>
        </p:txBody>
      </p:sp>
      <p:sp>
        <p:nvSpPr>
          <p:cNvPr id="3" name="">
            <a:extLst xmlns:a="http://schemas.openxmlformats.org/drawingml/2006/main">
              <a:ext uri="{FF2B5EF4-FFF2-40B4-BE49-F238E27FC236}">
                <a16:creationId xmlns:a16="http://schemas.microsoft.com/office/drawing/2014/main" id="{809EA3D8-7D93-432F-BF45-DE2A757B838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2A5804A-268D-46DC-8B86-FF3BB98B5DCA}"/>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27 / 40</a:t>
            </a:r>
          </a:p>
        </p:txBody>
      </p:sp>
      <p:sp>
        <p:nvSpPr>
          <p:cNvPr id="5" name="">
            <a:extLst xmlns:a="http://schemas.openxmlformats.org/drawingml/2006/main">
              <a:ext uri="{FF2B5EF4-FFF2-40B4-BE49-F238E27FC236}">
                <a16:creationId xmlns:a16="http://schemas.microsoft.com/office/drawing/2014/main" id="{282CCD1A-DCC6-4B3B-97CF-C2DAFCD3D214}"/>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10</a:t>
            </a:r>
          </a:p>
        </p:txBody>
      </p:sp>
      <p:graphicFrame>
        <p:nvGraphicFramePr>
          <p:cNvPr id="6" name="">
            <a:extLst xmlns:a="http://schemas.openxmlformats.org/drawingml/2006/main">
              <a:ext uri="{FF2B5EF4-FFF2-40B4-BE49-F238E27FC236}">
                <a16:creationId xmlns:a16="http://schemas.microsoft.com/office/drawing/2014/main" id="{7E919B2B-B639-4D37-AD2A-ACE996F6AD75}"/>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504825">
                <a:tc>
                  <a:txBody>
                    <a:bodyPr lIns="47625" tIns="47625" rIns="47625" bIns="47625"/>
                    <a:lstStyle/>
                    <a:p>
                      <a:pPr algn="r" rtl="1"/>
                      <a:r>
                        <a:rPr sz="1425" b="1">
                          <a:solidFill>
                            <a:srgbClr val="FFFFFF"/>
                          </a:solidFill>
                          <a:latin typeface="Irancell"/>
                          <a:ea typeface="Irancell"/>
                          <a:cs typeface="Irancell"/>
                        </a:rPr>
                        <a:t>محتوای گزاره متن</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425" b="1">
                          <a:solidFill>
                            <a:srgbClr val="FFFFFF"/>
                          </a:solidFill>
                          <a:latin typeface="Irancell"/>
                          <a:ea typeface="Irancell"/>
                          <a:cs typeface="Irancell"/>
                        </a:rPr>
                        <a:t>شناسه</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04825">
                <a:tc>
                  <a:txBody>
                    <a:bodyPr lIns="47625" tIns="47625" rIns="47625" bIns="47625"/>
                    <a:lstStyle/>
                    <a:p>
                      <a:pPr algn="r" rtl="1"/>
                      <a:r>
                        <a:rPr sz="1425" b="0">
                          <a:solidFill>
                            <a:srgbClr val="183E36"/>
                          </a:solidFill>
                          <a:latin typeface="Irancell"/>
                          <a:ea typeface="Irancell"/>
                          <a:cs typeface="Irancell"/>
                        </a:rPr>
                        <a:t>رضایت پنج مرحله مصرف</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425" b="0">
                          <a:solidFill>
                            <a:srgbClr val="183E36"/>
                          </a:solidFill>
                          <a:latin typeface="Irancell"/>
                          <a:ea typeface="Irancell"/>
                          <a:cs typeface="Irancell"/>
                        </a:rPr>
                        <a:t>گزاره ۱</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برانگیختن و تنظیم هیجان</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425" b="0">
                          <a:solidFill>
                            <a:srgbClr val="183E36"/>
                          </a:solidFill>
                          <a:latin typeface="Irancell"/>
                          <a:ea typeface="Irancell"/>
                          <a:cs typeface="Irancell"/>
                        </a:rPr>
                        <a:t>گزاره ۲</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rtl="1"/>
                      <a:r>
                        <a:rPr sz="1425" b="0">
                          <a:solidFill>
                            <a:srgbClr val="183E36"/>
                          </a:solidFill>
                          <a:latin typeface="Irancell"/>
                          <a:ea typeface="Irancell"/>
                          <a:cs typeface="Irancell"/>
                        </a:rPr>
                        <a:t>مشارکت و خودتعیین‌گری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425" b="0">
                          <a:solidFill>
                            <a:srgbClr val="183E36"/>
                          </a:solidFill>
                          <a:latin typeface="Irancell"/>
                          <a:ea typeface="Irancell"/>
                          <a:cs typeface="Irancell"/>
                        </a:rPr>
                        <a:t>گزاره ۳</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انتخاب و رابطه یو وارونه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425" b="0">
                          <a:solidFill>
                            <a:srgbClr val="183E36"/>
                          </a:solidFill>
                          <a:latin typeface="Irancell"/>
                          <a:ea typeface="Irancell"/>
                          <a:cs typeface="Irancell"/>
                        </a:rPr>
                        <a:t>گزاره ۴</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rtl="1"/>
                      <a:r>
                        <a:rPr sz="1425" b="0">
                          <a:solidFill>
                            <a:srgbClr val="183E36"/>
                          </a:solidFill>
                          <a:latin typeface="Irancell"/>
                          <a:ea typeface="Irancell"/>
                          <a:cs typeface="Irancell"/>
                        </a:rPr>
                        <a:t>مقایسه اجتماعی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425" b="0">
                          <a:solidFill>
                            <a:srgbClr val="183E36"/>
                          </a:solidFill>
                          <a:latin typeface="Irancell"/>
                          <a:ea typeface="Irancell"/>
                          <a:cs typeface="Irancell"/>
                        </a:rPr>
                        <a:t>گزاره ۵</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مطلوبیت و رضایت منحنی‌وار</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425" b="0">
                          <a:solidFill>
                            <a:srgbClr val="183E36"/>
                          </a:solidFill>
                          <a:latin typeface="Irancell"/>
                          <a:ea typeface="Irancell"/>
                          <a:cs typeface="Irancell"/>
                        </a:rPr>
                        <a:t>گزاره ۶</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E1D18EC9-F9FA-4E60-8BC2-763FA68E834C}"/>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00102673-82C4-4651-BE56-09A39F0C64A4}"/>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گزاره ۱ چرخه مصرف و گزاره ۲ تنظیم هیجان</a:t>
            </a:r>
          </a:p>
        </p:txBody>
      </p:sp>
      <p:sp>
        <p:nvSpPr>
          <p:cNvPr id="9" name="">
            <a:extLst xmlns:a="http://schemas.openxmlformats.org/drawingml/2006/main">
              <a:ext uri="{FF2B5EF4-FFF2-40B4-BE49-F238E27FC236}">
                <a16:creationId xmlns:a16="http://schemas.microsoft.com/office/drawing/2014/main" id="{15107761-7764-436E-97A1-0A8C7995A491}"/>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C2E90C8-BA69-4126-A91D-33C9033FB0E8}"/>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گزاره ۳ خودتعیین‌گری و گزاره ۴ منحنی انتخاب</a:t>
            </a:r>
          </a:p>
        </p:txBody>
      </p:sp>
      <p:sp>
        <p:nvSpPr>
          <p:cNvPr id="11" name="">
            <a:extLst xmlns:a="http://schemas.openxmlformats.org/drawingml/2006/main">
              <a:ext uri="{FF2B5EF4-FFF2-40B4-BE49-F238E27FC236}">
                <a16:creationId xmlns:a16="http://schemas.microsoft.com/office/drawing/2014/main" id="{7D3CD790-92A5-4622-BC0B-DF1C7741CF37}"/>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969247D-6D01-4529-9504-E28A396E071D}"/>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گزاره ۵ مقایسه اجتماعی و گزاره ۶ مطلوبیت منحنی‌وار</a:t>
            </a:r>
          </a:p>
        </p:txBody>
      </p:sp>
      <p:sp>
        <p:nvSpPr>
          <p:cNvPr id="13" name="">
            <a:extLst xmlns:a="http://schemas.openxmlformats.org/drawingml/2006/main">
              <a:ext uri="{FF2B5EF4-FFF2-40B4-BE49-F238E27FC236}">
                <a16:creationId xmlns:a16="http://schemas.microsoft.com/office/drawing/2014/main" id="{463873AE-EBE3-4593-A7CF-68AA24BB42A0}"/>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2031882876"/>
      </p:ext>
    </p:extLst>
  </p:cSld>
</p:sld>
</file>

<file path=ppt/slides/slide28.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E03F14F-FCD0-47FF-8159-216C831D8EC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51517016-38DF-4010-A637-B905FEC41725}"/>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ممیزی مهم: متن و شکل ۶ هم‌تراز نیستند</a:t>
            </a:r>
          </a:p>
        </p:txBody>
      </p:sp>
      <p:sp>
        <p:nvSpPr>
          <p:cNvPr id="3" name="">
            <a:extLst xmlns:a="http://schemas.openxmlformats.org/drawingml/2006/main">
              <a:ext uri="{FF2B5EF4-FFF2-40B4-BE49-F238E27FC236}">
                <a16:creationId xmlns:a16="http://schemas.microsoft.com/office/drawing/2014/main" id="{A571BD35-D86C-4F8D-BAD1-4F7D8DFA334F}"/>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888246B-FB5B-441E-87AE-FD84A7EA676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28 / 40</a:t>
            </a:r>
          </a:p>
        </p:txBody>
      </p:sp>
      <p:sp>
        <p:nvSpPr>
          <p:cNvPr id="5" name="">
            <a:extLst xmlns:a="http://schemas.openxmlformats.org/drawingml/2006/main">
              <a:ext uri="{FF2B5EF4-FFF2-40B4-BE49-F238E27FC236}">
                <a16:creationId xmlns:a16="http://schemas.microsoft.com/office/drawing/2014/main" id="{333C9767-1604-4ECE-A5A5-12AEFBD42BB1}"/>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10</a:t>
            </a:r>
          </a:p>
        </p:txBody>
      </p:sp>
      <p:graphicFrame>
        <p:nvGraphicFramePr>
          <p:cNvPr id="6" name="">
            <a:extLst xmlns:a="http://schemas.openxmlformats.org/drawingml/2006/main">
              <a:ext uri="{FF2B5EF4-FFF2-40B4-BE49-F238E27FC236}">
                <a16:creationId xmlns:a16="http://schemas.microsoft.com/office/drawing/2014/main" id="{77140E11-C60D-4E0D-89E8-7F437C3DB126}"/>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2444750"/>
                <a:gridCol w="2444750"/>
                <a:gridCol w="2444750"/>
              </a:tblGrid>
              <a:tr h="588963">
                <a:tc>
                  <a:txBody>
                    <a:bodyPr lIns="47625" tIns="47625" rIns="47625" bIns="47625"/>
                    <a:lstStyle/>
                    <a:p>
                      <a:pPr algn="r" rtl="1"/>
                      <a:r>
                        <a:rPr sz="1500" b="1">
                          <a:solidFill>
                            <a:srgbClr val="FFFFFF"/>
                          </a:solidFill>
                          <a:latin typeface="Irancell"/>
                          <a:ea typeface="Irancell"/>
                          <a:cs typeface="Irancell"/>
                        </a:rPr>
                        <a:t>برچسب شکل ۶</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500" b="1">
                          <a:solidFill>
                            <a:srgbClr val="FFFFFF"/>
                          </a:solidFill>
                          <a:latin typeface="Irancell"/>
                          <a:ea typeface="Irancell"/>
                          <a:cs typeface="Irancell"/>
                        </a:rPr>
                        <a:t>شناسه متن</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500" b="1">
                          <a:solidFill>
                            <a:srgbClr val="FFFFFF"/>
                          </a:solidFill>
                          <a:latin typeface="Irancell"/>
                          <a:ea typeface="Irancell"/>
                          <a:cs typeface="Irancell"/>
                        </a:rPr>
                        <a:t>موضوع</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88963">
                <a:tc>
                  <a:txBody>
                    <a:bodyPr lIns="47625" tIns="47625" rIns="47625" bIns="47625"/>
                    <a:lstStyle/>
                    <a:p>
                      <a:pPr algn="r" rtl="1"/>
                      <a:r>
                        <a:rPr sz="1500" b="0">
                          <a:solidFill>
                            <a:srgbClr val="183E36"/>
                          </a:solidFill>
                          <a:latin typeface="Irancell"/>
                          <a:ea typeface="Irancell"/>
                          <a:cs typeface="Irancell"/>
                        </a:rPr>
                        <a:t>گزاره ۳</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500" b="0">
                          <a:solidFill>
                            <a:srgbClr val="183E36"/>
                          </a:solidFill>
                          <a:latin typeface="Irancell"/>
                          <a:ea typeface="Irancell"/>
                          <a:cs typeface="Irancell"/>
                        </a:rPr>
                        <a:t>گزاره ۲</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500" b="0">
                          <a:solidFill>
                            <a:srgbClr val="183E36"/>
                          </a:solidFill>
                          <a:latin typeface="Irancell"/>
                          <a:ea typeface="Irancell"/>
                          <a:cs typeface="Irancell"/>
                        </a:rPr>
                        <a:t>هیجان</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rtl="1"/>
                      <a:r>
                        <a:rPr sz="1500" b="0">
                          <a:solidFill>
                            <a:srgbClr val="183E36"/>
                          </a:solidFill>
                          <a:latin typeface="Irancell"/>
                          <a:ea typeface="Irancell"/>
                          <a:cs typeface="Irancell"/>
                        </a:rPr>
                        <a:t>گزاره ۴</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500" b="0">
                          <a:solidFill>
                            <a:srgbClr val="183E36"/>
                          </a:solidFill>
                          <a:latin typeface="Irancell"/>
                          <a:ea typeface="Irancell"/>
                          <a:cs typeface="Irancell"/>
                        </a:rPr>
                        <a:t>گزاره ۳</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500" b="0">
                          <a:solidFill>
                            <a:srgbClr val="183E36"/>
                          </a:solidFill>
                          <a:latin typeface="Irancell"/>
                          <a:ea typeface="Irancell"/>
                          <a:cs typeface="Irancell"/>
                        </a:rPr>
                        <a:t>خودتعیین‌گری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rtl="1"/>
                      <a:r>
                        <a:rPr sz="1500" b="0">
                          <a:solidFill>
                            <a:srgbClr val="183E36"/>
                          </a:solidFill>
                          <a:latin typeface="Irancell"/>
                          <a:ea typeface="Irancell"/>
                          <a:cs typeface="Irancell"/>
                        </a:rPr>
                        <a:t>گزاره ۵</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500" b="0">
                          <a:solidFill>
                            <a:srgbClr val="183E36"/>
                          </a:solidFill>
                          <a:latin typeface="Irancell"/>
                          <a:ea typeface="Irancell"/>
                          <a:cs typeface="Irancell"/>
                        </a:rPr>
                        <a:t>گزاره ۴</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500" b="0">
                          <a:solidFill>
                            <a:srgbClr val="183E36"/>
                          </a:solidFill>
                          <a:latin typeface="Irancell"/>
                          <a:ea typeface="Irancell"/>
                          <a:cs typeface="Irancell"/>
                        </a:rPr>
                        <a:t>انتخاب</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rtl="1"/>
                      <a:r>
                        <a:rPr sz="1500" b="0">
                          <a:solidFill>
                            <a:srgbClr val="183E36"/>
                          </a:solidFill>
                          <a:latin typeface="Irancell"/>
                          <a:ea typeface="Irancell"/>
                          <a:cs typeface="Irancell"/>
                        </a:rPr>
                        <a:t>گزاره ۶</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500" b="0">
                          <a:solidFill>
                            <a:srgbClr val="183E36"/>
                          </a:solidFill>
                          <a:latin typeface="Irancell"/>
                          <a:ea typeface="Irancell"/>
                          <a:cs typeface="Irancell"/>
                        </a:rPr>
                        <a:t>گزاره ۵</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500" b="0">
                          <a:solidFill>
                            <a:srgbClr val="183E36"/>
                          </a:solidFill>
                          <a:latin typeface="Irancell"/>
                          <a:ea typeface="Irancell"/>
                          <a:cs typeface="Irancell"/>
                        </a:rPr>
                        <a:t>مقایسه اجتماعی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rtl="1"/>
                      <a:r>
                        <a:rPr sz="1500" b="0">
                          <a:solidFill>
                            <a:srgbClr val="183E36"/>
                          </a:solidFill>
                          <a:latin typeface="Irancell"/>
                          <a:ea typeface="Irancell"/>
                          <a:cs typeface="Irancell"/>
                        </a:rPr>
                        <a:t>نمایش مستقل روشن نیست</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500" b="0">
                          <a:solidFill>
                            <a:srgbClr val="183E36"/>
                          </a:solidFill>
                          <a:latin typeface="Irancell"/>
                          <a:ea typeface="Irancell"/>
                          <a:cs typeface="Irancell"/>
                        </a:rPr>
                        <a:t>گزاره ۶</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500" b="0">
                          <a:solidFill>
                            <a:srgbClr val="183E36"/>
                          </a:solidFill>
                          <a:latin typeface="Irancell"/>
                          <a:ea typeface="Irancell"/>
                          <a:cs typeface="Irancell"/>
                        </a:rPr>
                        <a:t>مطلوبیت منحنی‌وار</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B878A488-FDE7-4AAD-98B9-718AED0C2EB6}"/>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3BB0554-3979-4A7D-9F6F-9CFD3E994019}"/>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هیجان: متن گزاره ۲، شکل گزاره ۳</a:t>
            </a:r>
          </a:p>
        </p:txBody>
      </p:sp>
      <p:sp>
        <p:nvSpPr>
          <p:cNvPr id="9" name="">
            <a:extLst xmlns:a="http://schemas.openxmlformats.org/drawingml/2006/main">
              <a:ext uri="{FF2B5EF4-FFF2-40B4-BE49-F238E27FC236}">
                <a16:creationId xmlns:a16="http://schemas.microsoft.com/office/drawing/2014/main" id="{78573E4E-2D20-4899-AF94-B12DDC32926D}"/>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81431A8-00AC-436D-97DC-23CC25B539A6}"/>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خودتعیین‌گری: متن گزاره ۳، شکل گزاره ۴</a:t>
            </a:r>
          </a:p>
        </p:txBody>
      </p:sp>
      <p:sp>
        <p:nvSpPr>
          <p:cNvPr id="11" name="">
            <a:extLst xmlns:a="http://schemas.openxmlformats.org/drawingml/2006/main">
              <a:ext uri="{FF2B5EF4-FFF2-40B4-BE49-F238E27FC236}">
                <a16:creationId xmlns:a16="http://schemas.microsoft.com/office/drawing/2014/main" id="{7DA76AE9-788A-4315-87D9-554E35DCAA17}"/>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A92C635-57C6-4EEC-BB76-F87D3EED40FC}"/>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انتخاب و مقایسه نیز یک شماره جابه‌جا دارند.</a:t>
            </a:r>
          </a:p>
        </p:txBody>
      </p:sp>
      <p:sp>
        <p:nvSpPr>
          <p:cNvPr id="13" name="">
            <a:extLst xmlns:a="http://schemas.openxmlformats.org/drawingml/2006/main">
              <a:ext uri="{FF2B5EF4-FFF2-40B4-BE49-F238E27FC236}">
                <a16:creationId xmlns:a16="http://schemas.microsoft.com/office/drawing/2014/main" id="{20AFF52C-E26F-453D-8D80-14244D53C15F}"/>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149054679"/>
      </p:ext>
    </p:extLst>
  </p:cSld>
</p:sld>
</file>

<file path=ppt/slides/slide29.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A63984B-4D6B-4DB9-A1A6-EAF83F181229}"/>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1BF23728-C8B0-4A7A-96D2-A1E15D8EFBD5}"/>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روایی سازه: مرزهای مفهومی حل نشده‌اند</a:t>
            </a:r>
          </a:p>
        </p:txBody>
      </p:sp>
      <p:sp>
        <p:nvSpPr>
          <p:cNvPr id="3" name="">
            <a:extLst xmlns:a="http://schemas.openxmlformats.org/drawingml/2006/main">
              <a:ext uri="{FF2B5EF4-FFF2-40B4-BE49-F238E27FC236}">
                <a16:creationId xmlns:a16="http://schemas.microsoft.com/office/drawing/2014/main" id="{223B7EA1-CF16-4CBA-AD6F-0B433B4C5B92}"/>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E8C08AA6-9056-4423-BBF1-9E56CD8389C5}"/>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29 / 40</a:t>
            </a:r>
          </a:p>
        </p:txBody>
      </p:sp>
      <p:sp>
        <p:nvSpPr>
          <p:cNvPr id="5" name="">
            <a:extLst xmlns:a="http://schemas.openxmlformats.org/drawingml/2006/main">
              <a:ext uri="{FF2B5EF4-FFF2-40B4-BE49-F238E27FC236}">
                <a16:creationId xmlns:a16="http://schemas.microsoft.com/office/drawing/2014/main" id="{84C87D63-9065-4A0B-8B71-85937FCDD4B2}"/>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2–3، 7–8</a:t>
            </a:r>
          </a:p>
        </p:txBody>
      </p:sp>
      <p:sp>
        <p:nvSpPr>
          <p:cNvPr id="6" name="">
            <a:extLst xmlns:a="http://schemas.openxmlformats.org/drawingml/2006/main">
              <a:ext uri="{FF2B5EF4-FFF2-40B4-BE49-F238E27FC236}">
                <a16:creationId xmlns:a16="http://schemas.microsoft.com/office/drawing/2014/main" id="{E180BD0C-B29C-4146-A305-7BA1ADE0FBCC}"/>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6D1966C-56FD-4C3B-90DE-01F61D27BB8E}"/>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تعریف سازه</a:t>
            </a:r>
          </a:p>
        </p:txBody>
      </p:sp>
      <p:sp>
        <p:nvSpPr>
          <p:cNvPr id="8" name="">
            <a:extLst xmlns:a="http://schemas.openxmlformats.org/drawingml/2006/main">
              <a:ext uri="{FF2B5EF4-FFF2-40B4-BE49-F238E27FC236}">
                <a16:creationId xmlns:a16="http://schemas.microsoft.com/office/drawing/2014/main" id="{89133F88-9842-461A-84DE-E29D9531E30E}"/>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مفهوم و سطح تحلیل</a:t>
            </a:r>
          </a:p>
        </p:txBody>
      </p:sp>
      <p:sp>
        <p:nvSpPr>
          <p:cNvPr id="9" name="">
            <a:extLst xmlns:a="http://schemas.openxmlformats.org/drawingml/2006/main">
              <a:ext uri="{FF2B5EF4-FFF2-40B4-BE49-F238E27FC236}">
                <a16:creationId xmlns:a16="http://schemas.microsoft.com/office/drawing/2014/main" id="{2941287F-257D-4F62-8DC5-1E793AC64099}"/>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15F1B4E9-86E0-44B4-8FE9-2084F3030B78}"/>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2A546B0-93C3-4479-82F5-20B3AEFC3723}"/>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سنجش</a:t>
            </a:r>
          </a:p>
        </p:txBody>
      </p:sp>
      <p:sp>
        <p:nvSpPr>
          <p:cNvPr id="12" name="">
            <a:extLst xmlns:a="http://schemas.openxmlformats.org/drawingml/2006/main">
              <a:ext uri="{FF2B5EF4-FFF2-40B4-BE49-F238E27FC236}">
                <a16:creationId xmlns:a16="http://schemas.microsoft.com/office/drawing/2014/main" id="{1DAB9F61-3576-4090-B8D8-5D9B8BF05F5C}"/>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گویه‌ها و ساختار عاملی</a:t>
            </a:r>
          </a:p>
        </p:txBody>
      </p:sp>
      <p:sp>
        <p:nvSpPr>
          <p:cNvPr id="13" name="">
            <a:extLst xmlns:a="http://schemas.openxmlformats.org/drawingml/2006/main">
              <a:ext uri="{FF2B5EF4-FFF2-40B4-BE49-F238E27FC236}">
                <a16:creationId xmlns:a16="http://schemas.microsoft.com/office/drawing/2014/main" id="{B530D690-E7DB-4494-990E-1EA87D609ABA}"/>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51F75B36-ECDB-4437-85C1-1F46FBAF1385}"/>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D587901-CE9B-4491-BB69-DCD2AB5C7A88}"/>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مقایسه</a:t>
            </a:r>
          </a:p>
        </p:txBody>
      </p:sp>
      <p:sp>
        <p:nvSpPr>
          <p:cNvPr id="16" name="">
            <a:extLst xmlns:a="http://schemas.openxmlformats.org/drawingml/2006/main">
              <a:ext uri="{FF2B5EF4-FFF2-40B4-BE49-F238E27FC236}">
                <a16:creationId xmlns:a16="http://schemas.microsoft.com/office/drawing/2014/main" id="{D6DFB716-5681-4496-AF24-EE5DC58CA588}"/>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تمایز و هم‌ارزی فرهنگی</a:t>
            </a:r>
          </a:p>
        </p:txBody>
      </p:sp>
      <p:sp>
        <p:nvSpPr>
          <p:cNvPr id="17" name="">
            <a:extLst xmlns:a="http://schemas.openxmlformats.org/drawingml/2006/main">
              <a:ext uri="{FF2B5EF4-FFF2-40B4-BE49-F238E27FC236}">
                <a16:creationId xmlns:a16="http://schemas.microsoft.com/office/drawing/2014/main" id="{4093F7CD-386C-4686-B617-3CB8562F866F}"/>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بهزیستی ذهنی، رضایت و معناگرایی همپوشانی دارند.</a:t>
            </a:r>
          </a:p>
        </p:txBody>
      </p:sp>
      <p:sp>
        <p:nvSpPr>
          <p:cNvPr id="18" name="">
            <a:extLst xmlns:a="http://schemas.openxmlformats.org/drawingml/2006/main">
              <a:ext uri="{FF2B5EF4-FFF2-40B4-BE49-F238E27FC236}">
                <a16:creationId xmlns:a16="http://schemas.microsoft.com/office/drawing/2014/main" id="{184CA2ED-112B-4914-8E6C-E30F64403D85}"/>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کاربرد پنج مرحله مصرف به نوع کالا و خدمت وابسته است.</a:t>
            </a:r>
          </a:p>
        </p:txBody>
      </p:sp>
      <p:sp>
        <p:nvSpPr>
          <p:cNvPr id="19" name="">
            <a:extLst xmlns:a="http://schemas.openxmlformats.org/drawingml/2006/main">
              <a:ext uri="{FF2B5EF4-FFF2-40B4-BE49-F238E27FC236}">
                <a16:creationId xmlns:a16="http://schemas.microsoft.com/office/drawing/2014/main" id="{F33F2248-2987-4761-8861-48E2ADBB8650}"/>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این مرور مدل اندازه‌گیری تازه‌ای برآورد نمی‌کند.</a:t>
            </a:r>
          </a:p>
        </p:txBody>
      </p:sp>
      <p:sp>
        <p:nvSpPr>
          <p:cNvPr id="20" name="">
            <a:extLst xmlns:a="http://schemas.openxmlformats.org/drawingml/2006/main">
              <a:ext uri="{FF2B5EF4-FFF2-40B4-BE49-F238E27FC236}">
                <a16:creationId xmlns:a16="http://schemas.microsoft.com/office/drawing/2014/main" id="{B0EA7B1C-B1A5-404A-A650-D8D53BF2C5E5}"/>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664404533"/>
      </p:ext>
    </p:extLst>
  </p:cSld>
</p:sld>
</file>

<file path=ppt/slides/slide30.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238F2B3-0632-4E51-9B91-40419B4262A8}"/>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9BC8CF2-EE00-4367-886E-CB52E88B0195}"/>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ماتریس نقد: انتخاب و بازتولید</a:t>
            </a:r>
          </a:p>
        </p:txBody>
      </p:sp>
      <p:sp>
        <p:nvSpPr>
          <p:cNvPr id="3" name="">
            <a:extLst xmlns:a="http://schemas.openxmlformats.org/drawingml/2006/main">
              <a:ext uri="{FF2B5EF4-FFF2-40B4-BE49-F238E27FC236}">
                <a16:creationId xmlns:a16="http://schemas.microsoft.com/office/drawing/2014/main" id="{D414375A-CE7F-44A6-A89B-80E16D5AE851}"/>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D388FEB-6654-401F-8883-93C1ED2DA567}"/>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30 / 40</a:t>
            </a:r>
          </a:p>
        </p:txBody>
      </p:sp>
      <p:sp>
        <p:nvSpPr>
          <p:cNvPr id="5" name="">
            <a:extLst xmlns:a="http://schemas.openxmlformats.org/drawingml/2006/main">
              <a:ext uri="{FF2B5EF4-FFF2-40B4-BE49-F238E27FC236}">
                <a16:creationId xmlns:a16="http://schemas.microsoft.com/office/drawing/2014/main" id="{4AEE1B33-8815-43A5-81AC-F5A521548113}"/>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3–4، 11–12</a:t>
            </a:r>
          </a:p>
        </p:txBody>
      </p:sp>
      <p:graphicFrame>
        <p:nvGraphicFramePr>
          <p:cNvPr id="6" name="">
            <a:extLst xmlns:a="http://schemas.openxmlformats.org/drawingml/2006/main">
              <a:ext uri="{FF2B5EF4-FFF2-40B4-BE49-F238E27FC236}">
                <a16:creationId xmlns:a16="http://schemas.microsoft.com/office/drawing/2014/main" id="{4439BBE6-8B98-439C-A0E2-3589C0E2160E}"/>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اصلاح پیشنهادی</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تهدید</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جست‌وجوی پایگاه‌به‌پایگاه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بازتولید محدود</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معیار واحد و تحلیل حساسیت</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ورود تکمیلی هدفمند</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ارزیابی کیفیت هر مطالعه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اتکا به فهرست مجله</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فهرست رکوردها و کدنامه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شفافیت استخراج</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2A18A4DA-BAA1-4883-ACA6-5B1C14AFC00F}"/>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52989DD6-02C1-4351-B068-E86801D8C1B8}"/>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رشته کامل و تاریخ جست‌وجو روشن نیست.</a:t>
            </a:r>
          </a:p>
        </p:txBody>
      </p:sp>
      <p:sp>
        <p:nvSpPr>
          <p:cNvPr id="9" name="">
            <a:extLst xmlns:a="http://schemas.openxmlformats.org/drawingml/2006/main">
              <a:ext uri="{FF2B5EF4-FFF2-40B4-BE49-F238E27FC236}">
                <a16:creationId xmlns:a16="http://schemas.microsoft.com/office/drawing/2014/main" id="{24008A50-FD25-4D43-B47B-274700062232}"/>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3B0CA21-5496-4F0D-979D-065862AE3DAA}"/>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معیار یکسان برای ۲۶ ورود تکمیلی نیازمند توضیح است.</a:t>
            </a:r>
          </a:p>
        </p:txBody>
      </p:sp>
      <p:sp>
        <p:nvSpPr>
          <p:cNvPr id="11" name="">
            <a:extLst xmlns:a="http://schemas.openxmlformats.org/drawingml/2006/main">
              <a:ext uri="{FF2B5EF4-FFF2-40B4-BE49-F238E27FC236}">
                <a16:creationId xmlns:a16="http://schemas.microsoft.com/office/drawing/2014/main" id="{27290EC5-6178-4BEE-9654-7A05117459EB}"/>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B1EE433-A2F9-4DDE-9B7B-F0BA5AD3E13E}"/>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جدول استخراج و کدنامه عمومی گزارش نشده است.</a:t>
            </a:r>
          </a:p>
        </p:txBody>
      </p:sp>
      <p:sp>
        <p:nvSpPr>
          <p:cNvPr id="13" name="">
            <a:extLst xmlns:a="http://schemas.openxmlformats.org/drawingml/2006/main">
              <a:ext uri="{FF2B5EF4-FFF2-40B4-BE49-F238E27FC236}">
                <a16:creationId xmlns:a16="http://schemas.microsoft.com/office/drawing/2014/main" id="{86C2F705-0C77-4CBD-914A-7DB52F72A008}"/>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706249107"/>
      </p:ext>
    </p:extLst>
  </p:cSld>
</p:sld>
</file>

<file path=ppt/slides/slide31.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88269C8-E0F7-4189-8D45-35EE674C8BCD}"/>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2CFF381-B968-4B86-872A-0EA5AB240003}"/>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ماتریس نقد: عدد، فرهنگ و علیت</a:t>
            </a:r>
          </a:p>
        </p:txBody>
      </p:sp>
      <p:sp>
        <p:nvSpPr>
          <p:cNvPr id="3" name="">
            <a:extLst xmlns:a="http://schemas.openxmlformats.org/drawingml/2006/main">
              <a:ext uri="{FF2B5EF4-FFF2-40B4-BE49-F238E27FC236}">
                <a16:creationId xmlns:a16="http://schemas.microsoft.com/office/drawing/2014/main" id="{AEBE9E95-1655-4B53-9949-C5433EE7C923}"/>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6A24007-181B-4904-841B-6B466207AF43}"/>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31 / 40</a:t>
            </a:r>
          </a:p>
        </p:txBody>
      </p:sp>
      <p:sp>
        <p:nvSpPr>
          <p:cNvPr id="5" name="">
            <a:extLst xmlns:a="http://schemas.openxmlformats.org/drawingml/2006/main">
              <a:ext uri="{FF2B5EF4-FFF2-40B4-BE49-F238E27FC236}">
                <a16:creationId xmlns:a16="http://schemas.microsoft.com/office/drawing/2014/main" id="{AAD67E66-ECF8-4B83-A0FE-BB4608B03611}"/>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8–11</a:t>
            </a:r>
          </a:p>
        </p:txBody>
      </p:sp>
      <p:graphicFrame>
        <p:nvGraphicFramePr>
          <p:cNvPr id="6" name="">
            <a:extLst xmlns:a="http://schemas.openxmlformats.org/drawingml/2006/main">
              <a:ext uri="{FF2B5EF4-FFF2-40B4-BE49-F238E27FC236}">
                <a16:creationId xmlns:a16="http://schemas.microsoft.com/office/drawing/2014/main" id="{5157792B-99DC-429D-A7CD-3E34C5D61E05}"/>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پیامد / راه اصلاح</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چالش</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روشن‌کردن واحد و همپوشانی کد</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۳۱ در برابر ۳۴</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جدول مطالعه‌به‌مطالعه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مخرج جغرافیا</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مطالعه بومی و هم‌ارزی سنجش</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تعمیم فرهنگی</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طراحی طولی و مدل رقیب</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جهت رابطه</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3D472DD4-0D2A-4675-8286-40CEAF811346}"/>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68738462-CB13-4AB6-93C5-DF1F4D82E6BA}"/>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جدول روش کیفی ۳۱ انتساب در برابر ۳۴ مقاله دارد.</a:t>
            </a:r>
          </a:p>
        </p:txBody>
      </p:sp>
      <p:sp>
        <p:nvSpPr>
          <p:cNvPr id="9" name="">
            <a:extLst xmlns:a="http://schemas.openxmlformats.org/drawingml/2006/main">
              <a:ext uri="{FF2B5EF4-FFF2-40B4-BE49-F238E27FC236}">
                <a16:creationId xmlns:a16="http://schemas.microsoft.com/office/drawing/2014/main" id="{B9237BC9-2CE4-4D51-A05D-BF4E732A0C0C}"/>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D1898E1-0E10-4520-8D32-933CAFB647FE}"/>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انگلیسی و مجلات منتخب، دامنه شواهد را محدود می‌کنند.</a:t>
            </a:r>
          </a:p>
        </p:txBody>
      </p:sp>
      <p:sp>
        <p:nvSpPr>
          <p:cNvPr id="11" name="">
            <a:extLst xmlns:a="http://schemas.openxmlformats.org/drawingml/2006/main">
              <a:ext uri="{FF2B5EF4-FFF2-40B4-BE49-F238E27FC236}">
                <a16:creationId xmlns:a16="http://schemas.microsoft.com/office/drawing/2014/main" id="{3DC9E211-69A0-48FC-A757-C2494C4BA54F}"/>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49D882B-BE40-4F08-AC90-CA77EDA49AB3}"/>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فراوانی و نقشه روابط، قطعیت علّی ایجاد نمی‌کنند.</a:t>
            </a:r>
          </a:p>
        </p:txBody>
      </p:sp>
      <p:sp>
        <p:nvSpPr>
          <p:cNvPr id="13" name="">
            <a:extLst xmlns:a="http://schemas.openxmlformats.org/drawingml/2006/main">
              <a:ext uri="{FF2B5EF4-FFF2-40B4-BE49-F238E27FC236}">
                <a16:creationId xmlns:a16="http://schemas.microsoft.com/office/drawing/2014/main" id="{50B41FB1-30D5-45B3-A785-CA0DF8427EAD}"/>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093849752"/>
      </p:ext>
    </p:extLst>
  </p:cSld>
</p:sld>
</file>

<file path=ppt/slides/slide32.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FFD75A8-777E-41DE-9CA0-0D40B7CDDC51}"/>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632745D1-3442-4A02-9E0B-67CA97BF6ACE}"/>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پژوهش بعدی: معنا در طول زمان</a:t>
            </a:r>
          </a:p>
        </p:txBody>
      </p:sp>
      <p:sp>
        <p:nvSpPr>
          <p:cNvPr id="3" name="">
            <a:extLst xmlns:a="http://schemas.openxmlformats.org/drawingml/2006/main">
              <a:ext uri="{FF2B5EF4-FFF2-40B4-BE49-F238E27FC236}">
                <a16:creationId xmlns:a16="http://schemas.microsoft.com/office/drawing/2014/main" id="{F3B3555F-8E5A-4A17-9788-62633ADF7BE7}"/>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02872131-73B0-493F-9F50-F26CD3BD04B4}"/>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32 / 40</a:t>
            </a:r>
          </a:p>
        </p:txBody>
      </p:sp>
      <p:sp>
        <p:nvSpPr>
          <p:cNvPr id="5" name="">
            <a:extLst xmlns:a="http://schemas.openxmlformats.org/drawingml/2006/main">
              <a:ext uri="{FF2B5EF4-FFF2-40B4-BE49-F238E27FC236}">
                <a16:creationId xmlns:a16="http://schemas.microsoft.com/office/drawing/2014/main" id="{5B616D1F-59AD-4A8A-AF42-295776AC9481}"/>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10–11</a:t>
            </a:r>
          </a:p>
        </p:txBody>
      </p:sp>
      <p:sp>
        <p:nvSpPr>
          <p:cNvPr id="6" name="">
            <a:extLst xmlns:a="http://schemas.openxmlformats.org/drawingml/2006/main">
              <a:ext uri="{FF2B5EF4-FFF2-40B4-BE49-F238E27FC236}">
                <a16:creationId xmlns:a16="http://schemas.microsoft.com/office/drawing/2014/main" id="{C1544AA4-40C6-427E-821B-64C5C574C07E}"/>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1024D09-A1B1-4159-8C6D-E67B71064FED}"/>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پیش از مداخله</a:t>
            </a:r>
          </a:p>
        </p:txBody>
      </p:sp>
      <p:sp>
        <p:nvSpPr>
          <p:cNvPr id="8" name="">
            <a:extLst xmlns:a="http://schemas.openxmlformats.org/drawingml/2006/main">
              <a:ext uri="{FF2B5EF4-FFF2-40B4-BE49-F238E27FC236}">
                <a16:creationId xmlns:a16="http://schemas.microsoft.com/office/drawing/2014/main" id="{4528700C-4C7A-4E4D-9628-F9BAFC77B729}"/>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سنجش پایه و منابع</a:t>
            </a:r>
          </a:p>
        </p:txBody>
      </p:sp>
      <p:sp>
        <p:nvSpPr>
          <p:cNvPr id="9" name="">
            <a:extLst xmlns:a="http://schemas.openxmlformats.org/drawingml/2006/main">
              <a:ext uri="{FF2B5EF4-FFF2-40B4-BE49-F238E27FC236}">
                <a16:creationId xmlns:a16="http://schemas.microsoft.com/office/drawing/2014/main" id="{9C4712E1-CAD8-4234-85C4-5C07C19D1912}"/>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026B4479-668B-4D04-837B-3B8F2A6688F5}"/>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87C58E6E-44B2-4BB3-A245-3D130F540433}"/>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مداخله</a:t>
            </a:r>
          </a:p>
        </p:txBody>
      </p:sp>
      <p:sp>
        <p:nvSpPr>
          <p:cNvPr id="12" name="">
            <a:extLst xmlns:a="http://schemas.openxmlformats.org/drawingml/2006/main">
              <a:ext uri="{FF2B5EF4-FFF2-40B4-BE49-F238E27FC236}">
                <a16:creationId xmlns:a16="http://schemas.microsoft.com/office/drawing/2014/main" id="{8915BAAE-270B-448F-8877-E677C020C719}"/>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اختیار و مشارکت</a:t>
            </a:r>
          </a:p>
        </p:txBody>
      </p:sp>
      <p:sp>
        <p:nvSpPr>
          <p:cNvPr id="13" name="">
            <a:extLst xmlns:a="http://schemas.openxmlformats.org/drawingml/2006/main">
              <a:ext uri="{FF2B5EF4-FFF2-40B4-BE49-F238E27FC236}">
                <a16:creationId xmlns:a16="http://schemas.microsoft.com/office/drawing/2014/main" id="{366672C2-EA1D-4AD6-ADBB-30333E54DAA1}"/>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9D93D17B-69EE-4547-BB30-F8BE02296123}"/>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F320C54-A5D5-451A-8762-F61C2987A40D}"/>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پیگیری</a:t>
            </a:r>
          </a:p>
        </p:txBody>
      </p:sp>
      <p:sp>
        <p:nvSpPr>
          <p:cNvPr id="16" name="">
            <a:extLst xmlns:a="http://schemas.openxmlformats.org/drawingml/2006/main">
              <a:ext uri="{FF2B5EF4-FFF2-40B4-BE49-F238E27FC236}">
                <a16:creationId xmlns:a16="http://schemas.microsoft.com/office/drawing/2014/main" id="{283564D3-D520-4AA5-9518-9134E6605F43}"/>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رفتار، معنا و هزینه</a:t>
            </a:r>
          </a:p>
        </p:txBody>
      </p:sp>
      <p:sp>
        <p:nvSpPr>
          <p:cNvPr id="17" name="">
            <a:extLst xmlns:a="http://schemas.openxmlformats.org/drawingml/2006/main">
              <a:ext uri="{FF2B5EF4-FFF2-40B4-BE49-F238E27FC236}">
                <a16:creationId xmlns:a16="http://schemas.microsoft.com/office/drawing/2014/main" id="{E345789D-391A-4BE9-B4C0-A772AEB4A9FE}"/>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مداخله پیشنهادی: اختیار و امکان مشارکت</a:t>
            </a:r>
          </a:p>
        </p:txBody>
      </p:sp>
      <p:sp>
        <p:nvSpPr>
          <p:cNvPr id="18" name="">
            <a:extLst xmlns:a="http://schemas.openxmlformats.org/drawingml/2006/main">
              <a:ext uri="{FF2B5EF4-FFF2-40B4-BE49-F238E27FC236}">
                <a16:creationId xmlns:a16="http://schemas.microsoft.com/office/drawing/2014/main" id="{24453582-B412-4E8D-BA68-BE903CE2D7C5}"/>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میانجی پیشنهادی: نیازهای روان‌شناختی</a:t>
            </a:r>
          </a:p>
        </p:txBody>
      </p:sp>
      <p:sp>
        <p:nvSpPr>
          <p:cNvPr id="19" name="">
            <a:extLst xmlns:a="http://schemas.openxmlformats.org/drawingml/2006/main">
              <a:ext uri="{FF2B5EF4-FFF2-40B4-BE49-F238E27FC236}">
                <a16:creationId xmlns:a16="http://schemas.microsoft.com/office/drawing/2014/main" id="{F42F7A3C-C204-447E-8957-F10BAE3062CE}"/>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پیامد: رفتار واقعی، معنا و فشار مالی</a:t>
            </a:r>
          </a:p>
        </p:txBody>
      </p:sp>
      <p:sp>
        <p:nvSpPr>
          <p:cNvPr id="20" name="">
            <a:extLst xmlns:a="http://schemas.openxmlformats.org/drawingml/2006/main">
              <a:ext uri="{FF2B5EF4-FFF2-40B4-BE49-F238E27FC236}">
                <a16:creationId xmlns:a16="http://schemas.microsoft.com/office/drawing/2014/main" id="{77862744-65C4-4C9D-94FD-6F51D0F0B0CA}"/>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091785811"/>
      </p:ext>
    </p:extLst>
  </p:cSld>
</p:sld>
</file>

<file path=ppt/slides/slide33.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C732D7D-026A-4C25-B460-431EB97C768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C4571E9B-C1D4-4D3F-88AF-E04D737C5449}"/>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پایلوت بازار: دو پیام، یک شرایط عرضه</a:t>
            </a:r>
          </a:p>
        </p:txBody>
      </p:sp>
      <p:sp>
        <p:nvSpPr>
          <p:cNvPr id="3" name="">
            <a:extLst xmlns:a="http://schemas.openxmlformats.org/drawingml/2006/main">
              <a:ext uri="{FF2B5EF4-FFF2-40B4-BE49-F238E27FC236}">
                <a16:creationId xmlns:a16="http://schemas.microsoft.com/office/drawing/2014/main" id="{6B7820E0-F6FB-4E34-A7B3-757A49E5962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05E674F8-FAFE-4E1C-9388-890327F15B79}"/>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33 / 40</a:t>
            </a:r>
          </a:p>
        </p:txBody>
      </p:sp>
      <p:sp>
        <p:nvSpPr>
          <p:cNvPr id="5" name="">
            <a:extLst xmlns:a="http://schemas.openxmlformats.org/drawingml/2006/main">
              <a:ext uri="{FF2B5EF4-FFF2-40B4-BE49-F238E27FC236}">
                <a16:creationId xmlns:a16="http://schemas.microsoft.com/office/drawing/2014/main" id="{B8930464-B956-4A11-9BB3-4CD94F32AE1C}"/>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9–11</a:t>
            </a:r>
          </a:p>
        </p:txBody>
      </p:sp>
      <p:sp>
        <p:nvSpPr>
          <p:cNvPr id="6" name="">
            <a:extLst xmlns:a="http://schemas.openxmlformats.org/drawingml/2006/main">
              <a:ext uri="{FF2B5EF4-FFF2-40B4-BE49-F238E27FC236}">
                <a16:creationId xmlns:a16="http://schemas.microsoft.com/office/drawing/2014/main" id="{5B8CDF33-575D-4090-9F22-FB21C7DC29EF}"/>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333C324-3E30-4E3F-9B93-E278B111CBF3}"/>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شرایط ثابت</a:t>
            </a:r>
          </a:p>
        </p:txBody>
      </p:sp>
      <p:sp>
        <p:nvSpPr>
          <p:cNvPr id="8" name="">
            <a:extLst xmlns:a="http://schemas.openxmlformats.org/drawingml/2006/main">
              <a:ext uri="{FF2B5EF4-FFF2-40B4-BE49-F238E27FC236}">
                <a16:creationId xmlns:a16="http://schemas.microsoft.com/office/drawing/2014/main" id="{2646C9FC-5A88-4DEA-A89C-C9CE6C864457}"/>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محصول، قیمت و دسترسی</a:t>
            </a:r>
          </a:p>
        </p:txBody>
      </p:sp>
      <p:sp>
        <p:nvSpPr>
          <p:cNvPr id="9" name="">
            <a:extLst xmlns:a="http://schemas.openxmlformats.org/drawingml/2006/main">
              <a:ext uri="{FF2B5EF4-FFF2-40B4-BE49-F238E27FC236}">
                <a16:creationId xmlns:a16="http://schemas.microsoft.com/office/drawing/2014/main" id="{2E922449-1AFE-4388-B078-3FEC01F2A9A3}"/>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EA5A33AA-0F40-45BA-81CA-8558AC2213F5}"/>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D6F384F-C7C8-41F9-B2B7-1105A7E24A2B}"/>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پیام الف / پیام ب</a:t>
            </a:r>
          </a:p>
        </p:txBody>
      </p:sp>
      <p:sp>
        <p:nvSpPr>
          <p:cNvPr id="12" name="">
            <a:extLst xmlns:a="http://schemas.openxmlformats.org/drawingml/2006/main">
              <a:ext uri="{FF2B5EF4-FFF2-40B4-BE49-F238E27FC236}">
                <a16:creationId xmlns:a16="http://schemas.microsoft.com/office/drawing/2014/main" id="{A814CA9A-0601-455F-BC01-B8A16BF5A418}"/>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 / کارکرد اقتصادی</a:t>
            </a:r>
          </a:p>
        </p:txBody>
      </p:sp>
      <p:sp>
        <p:nvSpPr>
          <p:cNvPr id="13" name="">
            <a:extLst xmlns:a="http://schemas.openxmlformats.org/drawingml/2006/main">
              <a:ext uri="{FF2B5EF4-FFF2-40B4-BE49-F238E27FC236}">
                <a16:creationId xmlns:a16="http://schemas.microsoft.com/office/drawing/2014/main" id="{A60F9903-76C5-45B1-8649-CCC5A0C967EB}"/>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0D6BE4C0-8C06-4F68-A982-07962ADCD117}"/>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1AC6E22-EE74-4701-AF08-E8EDF690A14B}"/>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ارزیابی</a:t>
            </a:r>
          </a:p>
        </p:txBody>
      </p:sp>
      <p:sp>
        <p:nvSpPr>
          <p:cNvPr id="16" name="">
            <a:extLst xmlns:a="http://schemas.openxmlformats.org/drawingml/2006/main">
              <a:ext uri="{FF2B5EF4-FFF2-40B4-BE49-F238E27FC236}">
                <a16:creationId xmlns:a16="http://schemas.microsoft.com/office/drawing/2014/main" id="{240E7BCB-60DC-469E-B83B-DAF9307C00B2}"/>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رفتار و بهزیستی در پیگیری</a:t>
            </a:r>
          </a:p>
        </p:txBody>
      </p:sp>
      <p:sp>
        <p:nvSpPr>
          <p:cNvPr id="17" name="">
            <a:extLst xmlns:a="http://schemas.openxmlformats.org/drawingml/2006/main">
              <a:ext uri="{FF2B5EF4-FFF2-40B4-BE49-F238E27FC236}">
                <a16:creationId xmlns:a16="http://schemas.microsoft.com/office/drawing/2014/main" id="{522BF786-9C7A-44CC-AA4A-1F54697CBC08}"/>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الف: معنا و اختیار در تجربه مصرف</a:t>
            </a:r>
          </a:p>
        </p:txBody>
      </p:sp>
      <p:sp>
        <p:nvSpPr>
          <p:cNvPr id="18" name="">
            <a:extLst xmlns:a="http://schemas.openxmlformats.org/drawingml/2006/main">
              <a:ext uri="{FF2B5EF4-FFF2-40B4-BE49-F238E27FC236}">
                <a16:creationId xmlns:a16="http://schemas.microsoft.com/office/drawing/2014/main" id="{2D07FF1E-ADF0-4007-9B95-7A393FF5D0E8}"/>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ب: کارکرد و هزینه در طول استفاده</a:t>
            </a:r>
          </a:p>
        </p:txBody>
      </p:sp>
      <p:sp>
        <p:nvSpPr>
          <p:cNvPr id="19" name="">
            <a:extLst xmlns:a="http://schemas.openxmlformats.org/drawingml/2006/main">
              <a:ext uri="{FF2B5EF4-FFF2-40B4-BE49-F238E27FC236}">
                <a16:creationId xmlns:a16="http://schemas.microsoft.com/office/drawing/2014/main" id="{3427373B-10D0-4BB6-835D-EDAF9BEBF890}"/>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تخصیص تصادفی و شرایط یکسان عرضه</a:t>
            </a:r>
          </a:p>
        </p:txBody>
      </p:sp>
      <p:sp>
        <p:nvSpPr>
          <p:cNvPr id="20" name="">
            <a:extLst xmlns:a="http://schemas.openxmlformats.org/drawingml/2006/main">
              <a:ext uri="{FF2B5EF4-FFF2-40B4-BE49-F238E27FC236}">
                <a16:creationId xmlns:a16="http://schemas.microsoft.com/office/drawing/2014/main" id="{B05F4141-9848-48FB-8FBF-D378A6BE0832}"/>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10926349"/>
      </p:ext>
    </p:extLst>
  </p:cSld>
</p:sld>
</file>

<file path=ppt/slides/slide34.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3537444-1693-4010-9AAB-765330CB30AE}"/>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EB5F3557-3BE7-46B8-8E84-9E9032665BC6}"/>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پیامد مدیریتی و سیاستی</a:t>
            </a:r>
          </a:p>
        </p:txBody>
      </p:sp>
      <p:sp>
        <p:nvSpPr>
          <p:cNvPr id="3" name="">
            <a:extLst xmlns:a="http://schemas.openxmlformats.org/drawingml/2006/main">
              <a:ext uri="{FF2B5EF4-FFF2-40B4-BE49-F238E27FC236}">
                <a16:creationId xmlns:a16="http://schemas.microsoft.com/office/drawing/2014/main" id="{9999D7A3-A78B-45E3-9219-C79E41667D19}"/>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DEDA4D48-B8D4-4930-BDA6-F8A459D0CF54}"/>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34 / 40</a:t>
            </a:r>
          </a:p>
        </p:txBody>
      </p:sp>
      <p:sp>
        <p:nvSpPr>
          <p:cNvPr id="5" name="">
            <a:extLst xmlns:a="http://schemas.openxmlformats.org/drawingml/2006/main">
              <a:ext uri="{FF2B5EF4-FFF2-40B4-BE49-F238E27FC236}">
                <a16:creationId xmlns:a16="http://schemas.microsoft.com/office/drawing/2014/main" id="{75642F91-87BA-4452-B9E1-81A3111D7C22}"/>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9</a:t>
            </a:r>
          </a:p>
        </p:txBody>
      </p:sp>
      <p:pic>
        <p:nvPicPr>
          <p:cNvPr id="6" name="">
            <a:extLst xmlns:a="http://schemas.openxmlformats.org/drawingml/2006/main">
              <a:ext uri="{FF2B5EF4-FFF2-40B4-BE49-F238E27FC236}">
                <a16:creationId xmlns:a16="http://schemas.microsoft.com/office/drawing/2014/main" id="{E9BA09AA-A0C7-4166-98D9-58963C481980}"/>
              </a:ext>
            </a:extLst>
          </p:cNvPr>
          <p:cNvPicPr>
            <a:picLocks xmlns:a="http://schemas.openxmlformats.org/drawingml/2006/main" noChangeAspect="1"/>
          </p:cNvPicPr>
          <p:nvPr/>
        </p:nvPicPr>
        <p:blipFill>
          <a:blip xmlns:r="http://schemas.openxmlformats.org/officeDocument/2006/relationships" xmlns:a="http://schemas.openxmlformats.org/drawingml/2006/main" r:embed="Rcdfd4ea48aa44eba"/>
          <a:srcRect xmlns:a="http://schemas.openxmlformats.org/drawingml/2006/main" l="4922" t="0" r="4922" b="0"/>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0D62782-95D4-4CC4-8703-F3988B287540}"/>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16FE8322-742B-4920-A9C1-BC5B6B7CD2AF}"/>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تجربه مصرف در کنار فروش ارزیابی شود.</a:t>
            </a:r>
          </a:p>
        </p:txBody>
      </p:sp>
      <p:sp>
        <p:nvSpPr>
          <p:cNvPr id="9" name="">
            <a:extLst xmlns:a="http://schemas.openxmlformats.org/drawingml/2006/main">
              <a:ext uri="{FF2B5EF4-FFF2-40B4-BE49-F238E27FC236}">
                <a16:creationId xmlns:a16="http://schemas.microsoft.com/office/drawing/2014/main" id="{545A9BCA-31AB-40E4-B572-E893B457A5F9}"/>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BFA2497-EBA2-4C9C-9704-A36B022E9DEA}"/>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منافع فردی با آسیب‌های اجتماعی سنجیده شوند.</a:t>
            </a:r>
          </a:p>
        </p:txBody>
      </p:sp>
      <p:sp>
        <p:nvSpPr>
          <p:cNvPr id="11" name="">
            <a:extLst xmlns:a="http://schemas.openxmlformats.org/drawingml/2006/main">
              <a:ext uri="{FF2B5EF4-FFF2-40B4-BE49-F238E27FC236}">
                <a16:creationId xmlns:a16="http://schemas.microsoft.com/office/drawing/2014/main" id="{FC51E631-3689-4AAD-939B-434FCE4FC292}"/>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705364C-5AE7-4B65-A9FF-3D444E7EF716}"/>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دسترسی و انصاف، بخشی از طراحی بازارند.</a:t>
            </a:r>
          </a:p>
        </p:txBody>
      </p:sp>
      <p:sp>
        <p:nvSpPr>
          <p:cNvPr id="13" name="">
            <a:extLst xmlns:a="http://schemas.openxmlformats.org/drawingml/2006/main">
              <a:ext uri="{FF2B5EF4-FFF2-40B4-BE49-F238E27FC236}">
                <a16:creationId xmlns:a16="http://schemas.microsoft.com/office/drawing/2014/main" id="{BA573B87-34DD-4BDF-968E-0A82BFAD6C88}"/>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1316787987"/>
      </p:ext>
    </p:extLst>
  </p:cSld>
</p:sld>
</file>

<file path=ppt/slides/slide35.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77887AB-6C1F-4A77-92C8-2A923AB190DF}"/>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1076740F-BE5D-4713-8957-1E0B9C5AB266}"/>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جمع‌بندی داوری</a:t>
            </a:r>
          </a:p>
        </p:txBody>
      </p:sp>
      <p:sp>
        <p:nvSpPr>
          <p:cNvPr id="3" name="">
            <a:extLst xmlns:a="http://schemas.openxmlformats.org/drawingml/2006/main">
              <a:ext uri="{FF2B5EF4-FFF2-40B4-BE49-F238E27FC236}">
                <a16:creationId xmlns:a16="http://schemas.microsoft.com/office/drawing/2014/main" id="{DE8F3B30-F496-4381-B672-3977A3B20A42}"/>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F4F6836E-DC21-493F-A76C-E5E478B5EF54}"/>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35 / 40</a:t>
            </a:r>
          </a:p>
        </p:txBody>
      </p:sp>
      <p:sp>
        <p:nvSpPr>
          <p:cNvPr id="5" name="">
            <a:extLst xmlns:a="http://schemas.openxmlformats.org/drawingml/2006/main">
              <a:ext uri="{FF2B5EF4-FFF2-40B4-BE49-F238E27FC236}">
                <a16:creationId xmlns:a16="http://schemas.microsoft.com/office/drawing/2014/main" id="{0224EA21-48BA-4AC5-BF87-595730227C78}"/>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1–11</a:t>
            </a:r>
          </a:p>
        </p:txBody>
      </p:sp>
      <p:sp>
        <p:nvSpPr>
          <p:cNvPr id="6" name="">
            <a:extLst xmlns:a="http://schemas.openxmlformats.org/drawingml/2006/main">
              <a:ext uri="{FF2B5EF4-FFF2-40B4-BE49-F238E27FC236}">
                <a16:creationId xmlns:a16="http://schemas.microsoft.com/office/drawing/2014/main" id="{FC7A832B-5428-4628-9266-D9DF3798F9A5}"/>
              </a:ext>
            </a:extLst>
          </p:cNvPr>
          <p:cNvSpPr>
            <a:spLocks xmlns:a="http://schemas.openxmlformats.org/drawingml/2006/main" noGrp="1"/>
          </p:cNvSpPr>
          <p:nvPr/>
        </p:nvSpPr>
        <p:spPr>
          <a:xfrm xmlns:a="http://schemas.openxmlformats.org/drawingml/2006/main">
            <a:off x="857250" y="2143125"/>
            <a:ext cx="104775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225" b="1">
                <a:solidFill>
                  <a:srgbClr val="BE773E"/>
                </a:solidFill>
                <a:latin typeface="Irancell"/>
                <a:ea typeface="Irancell"/>
                <a:cs typeface="Irancell"/>
              </a:defRPr>
            </a:defPPr>
            <a:lvl1pPr algn="ctr">
              <a:defRPr sz="3225" b="1">
                <a:solidFill>
                  <a:srgbClr val="BE773E"/>
                </a:solidFill>
                <a:latin typeface="Irancell"/>
                <a:ea typeface="Irancell"/>
                <a:cs typeface="Irancell"/>
              </a:defRPr>
            </a:lvl1pPr>
            <a:lvl2pPr algn="ctr">
              <a:defRPr sz="3225" b="1">
                <a:solidFill>
                  <a:srgbClr val="BE773E"/>
                </a:solidFill>
                <a:latin typeface="Irancell"/>
                <a:ea typeface="Irancell"/>
                <a:cs typeface="Irancell"/>
              </a:defRPr>
            </a:lvl2pPr>
            <a:lvl3pPr algn="ctr">
              <a:defRPr sz="3225" b="1">
                <a:solidFill>
                  <a:srgbClr val="BE773E"/>
                </a:solidFill>
                <a:latin typeface="Irancell"/>
                <a:ea typeface="Irancell"/>
                <a:cs typeface="Irancell"/>
              </a:defRPr>
            </a:lvl3pPr>
            <a:lvl4pPr algn="ctr">
              <a:defRPr sz="3225" b="1">
                <a:solidFill>
                  <a:srgbClr val="BE773E"/>
                </a:solidFill>
                <a:latin typeface="Irancell"/>
                <a:ea typeface="Irancell"/>
                <a:cs typeface="Irancell"/>
              </a:defRPr>
            </a:lvl4pPr>
            <a:lvl5pPr algn="ctr">
              <a:defRPr sz="3225" b="1">
                <a:solidFill>
                  <a:srgbClr val="BE773E"/>
                </a:solidFill>
                <a:latin typeface="Irancell"/>
                <a:ea typeface="Irancell"/>
                <a:cs typeface="Irancell"/>
              </a:defRPr>
            </a:lvl5pPr>
            <a:lvl6pPr algn="ctr">
              <a:defRPr sz="3225" b="1">
                <a:solidFill>
                  <a:srgbClr val="BE773E"/>
                </a:solidFill>
                <a:latin typeface="Irancell"/>
                <a:ea typeface="Irancell"/>
                <a:cs typeface="Irancell"/>
              </a:defRPr>
            </a:lvl6pPr>
            <a:lvl7pPr algn="ctr">
              <a:defRPr sz="3225" b="1">
                <a:solidFill>
                  <a:srgbClr val="BE773E"/>
                </a:solidFill>
                <a:latin typeface="Irancell"/>
                <a:ea typeface="Irancell"/>
                <a:cs typeface="Irancell"/>
              </a:defRPr>
            </a:lvl7pPr>
            <a:lvl8pPr algn="ctr">
              <a:defRPr sz="3225" b="1">
                <a:solidFill>
                  <a:srgbClr val="BE773E"/>
                </a:solidFill>
                <a:latin typeface="Irancell"/>
                <a:ea typeface="Irancell"/>
                <a:cs typeface="Irancell"/>
              </a:defRPr>
            </a:lvl8pPr>
            <a:lvl9pPr algn="ctr">
              <a:defRPr sz="3225" b="1">
                <a:solidFill>
                  <a:srgbClr val="BE773E"/>
                </a:solidFill>
                <a:latin typeface="Irancell"/>
                <a:ea typeface="Irancell"/>
                <a:cs typeface="Irancell"/>
              </a:defRPr>
            </a:lvl9pPr>
          </a:lstStyle>
          <a:p xmlns:a="http://schemas.openxmlformats.org/drawingml/2006/main">
            <a:pPr algn="ctr" rtl="1">
              <a:defRPr sz="3225" b="1">
                <a:solidFill>
                  <a:srgbClr val="BE773E"/>
                </a:solidFill>
                <a:latin typeface="Irancell"/>
                <a:ea typeface="Irancell"/>
                <a:cs typeface="Irancell"/>
              </a:defRPr>
            </a:pPr>
            <a:r>
              <a:rPr sz="3225" b="1">
                <a:solidFill>
                  <a:srgbClr val="BE773E"/>
                </a:solidFill>
                <a:latin typeface="Irancell"/>
                <a:ea typeface="Irancell"/>
                <a:cs typeface="Irancell"/>
              </a:rPr>
              <a:t>معنا باید در تجربه واقعی دیده شود.</a:t>
            </a:r>
          </a:p>
        </p:txBody>
      </p:sp>
      <p:sp>
        <p:nvSpPr>
          <p:cNvPr id="7" name="">
            <a:extLst xmlns:a="http://schemas.openxmlformats.org/drawingml/2006/main">
              <a:ext uri="{FF2B5EF4-FFF2-40B4-BE49-F238E27FC236}">
                <a16:creationId xmlns:a16="http://schemas.microsoft.com/office/drawing/2014/main" id="{CED386F0-F113-48F7-9DB6-5F4C252E9EE5}"/>
              </a:ext>
            </a:extLst>
          </p:cNvPr>
          <p:cNvSpPr>
            <a:spLocks xmlns:a="http://schemas.openxmlformats.org/drawingml/2006/main" noGrp="1"/>
          </p:cNvSpPr>
          <p:nvPr/>
        </p:nvSpPr>
        <p:spPr>
          <a:xfrm xmlns:a="http://schemas.openxmlformats.org/drawingml/2006/main">
            <a:off x="1524000" y="3419475"/>
            <a:ext cx="9144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0">
                <a:solidFill>
                  <a:srgbClr val="668176"/>
                </a:solidFill>
                <a:latin typeface="Irancell"/>
                <a:ea typeface="Irancell"/>
                <a:cs typeface="Irancell"/>
              </a:defRPr>
            </a:defPPr>
            <a:lvl1pPr algn="ctr">
              <a:defRPr sz="1950" b="0">
                <a:solidFill>
                  <a:srgbClr val="668176"/>
                </a:solidFill>
                <a:latin typeface="Irancell"/>
                <a:ea typeface="Irancell"/>
                <a:cs typeface="Irancell"/>
              </a:defRPr>
            </a:lvl1pPr>
            <a:lvl2pPr algn="ctr">
              <a:defRPr sz="1950" b="0">
                <a:solidFill>
                  <a:srgbClr val="668176"/>
                </a:solidFill>
                <a:latin typeface="Irancell"/>
                <a:ea typeface="Irancell"/>
                <a:cs typeface="Irancell"/>
              </a:defRPr>
            </a:lvl2pPr>
            <a:lvl3pPr algn="ctr">
              <a:defRPr sz="1950" b="0">
                <a:solidFill>
                  <a:srgbClr val="668176"/>
                </a:solidFill>
                <a:latin typeface="Irancell"/>
                <a:ea typeface="Irancell"/>
                <a:cs typeface="Irancell"/>
              </a:defRPr>
            </a:lvl3pPr>
            <a:lvl4pPr algn="ctr">
              <a:defRPr sz="1950" b="0">
                <a:solidFill>
                  <a:srgbClr val="668176"/>
                </a:solidFill>
                <a:latin typeface="Irancell"/>
                <a:ea typeface="Irancell"/>
                <a:cs typeface="Irancell"/>
              </a:defRPr>
            </a:lvl4pPr>
            <a:lvl5pPr algn="ctr">
              <a:defRPr sz="1950" b="0">
                <a:solidFill>
                  <a:srgbClr val="668176"/>
                </a:solidFill>
                <a:latin typeface="Irancell"/>
                <a:ea typeface="Irancell"/>
                <a:cs typeface="Irancell"/>
              </a:defRPr>
            </a:lvl5pPr>
            <a:lvl6pPr algn="ctr">
              <a:defRPr sz="1950" b="0">
                <a:solidFill>
                  <a:srgbClr val="668176"/>
                </a:solidFill>
                <a:latin typeface="Irancell"/>
                <a:ea typeface="Irancell"/>
                <a:cs typeface="Irancell"/>
              </a:defRPr>
            </a:lvl6pPr>
            <a:lvl7pPr algn="ctr">
              <a:defRPr sz="1950" b="0">
                <a:solidFill>
                  <a:srgbClr val="668176"/>
                </a:solidFill>
                <a:latin typeface="Irancell"/>
                <a:ea typeface="Irancell"/>
                <a:cs typeface="Irancell"/>
              </a:defRPr>
            </a:lvl7pPr>
            <a:lvl8pPr algn="ctr">
              <a:defRPr sz="1950" b="0">
                <a:solidFill>
                  <a:srgbClr val="668176"/>
                </a:solidFill>
                <a:latin typeface="Irancell"/>
                <a:ea typeface="Irancell"/>
                <a:cs typeface="Irancell"/>
              </a:defRPr>
            </a:lvl8pPr>
            <a:lvl9pPr algn="ctr">
              <a:defRPr sz="1950" b="0">
                <a:solidFill>
                  <a:srgbClr val="668176"/>
                </a:solidFill>
                <a:latin typeface="Irancell"/>
                <a:ea typeface="Irancell"/>
                <a:cs typeface="Irancell"/>
              </a:defRPr>
            </a:lvl9pPr>
          </a:lstStyle>
          <a:p xmlns:a="http://schemas.openxmlformats.org/drawingml/2006/main">
            <a:pPr algn="ctr" rtl="1">
              <a:defRPr sz="1950" b="0">
                <a:solidFill>
                  <a:srgbClr val="668176"/>
                </a:solidFill>
                <a:latin typeface="Irancell"/>
                <a:ea typeface="Irancell"/>
                <a:cs typeface="Irancell"/>
              </a:defRPr>
            </a:pPr>
            <a:r>
              <a:rPr sz="1950" b="0">
                <a:solidFill>
                  <a:srgbClr val="668176"/>
                </a:solidFill>
                <a:latin typeface="Irancell"/>
                <a:ea typeface="Irancell"/>
                <a:cs typeface="Irancell"/>
              </a:rPr>
              <a:t>و با سنجه معتبر و طرح مناسب آزموده شود.</a:t>
            </a:r>
          </a:p>
        </p:txBody>
      </p:sp>
      <p:sp>
        <p:nvSpPr>
          <p:cNvPr id="8" name="">
            <a:extLst xmlns:a="http://schemas.openxmlformats.org/drawingml/2006/main">
              <a:ext uri="{FF2B5EF4-FFF2-40B4-BE49-F238E27FC236}">
                <a16:creationId xmlns:a16="http://schemas.microsoft.com/office/drawing/2014/main" id="{BA991C5D-D8E6-4180-B5C8-73DA8FBAA8E7}"/>
              </a:ext>
            </a:extLst>
          </p:cNvPr>
          <p:cNvSpPr>
            <a:spLocks xmlns:a="http://schemas.openxmlformats.org/drawingml/2006/main" noGrp="1"/>
          </p:cNvSpPr>
          <p:nvPr/>
        </p:nvSpPr>
        <p:spPr>
          <a:xfrm xmlns:a="http://schemas.openxmlformats.org/drawingml/2006/main">
            <a:off x="8172450"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ارزش مقاله: گردآوری و پیوند دیدگاه‌های پراکنده</a:t>
            </a:r>
          </a:p>
        </p:txBody>
      </p:sp>
      <p:sp>
        <p:nvSpPr>
          <p:cNvPr id="9" name="">
            <a:extLst xmlns:a="http://schemas.openxmlformats.org/drawingml/2006/main">
              <a:ext uri="{FF2B5EF4-FFF2-40B4-BE49-F238E27FC236}">
                <a16:creationId xmlns:a16="http://schemas.microsoft.com/office/drawing/2014/main" id="{A585E613-5F4F-4701-9BC3-B219CCC5B12D}"/>
              </a:ext>
            </a:extLst>
          </p:cNvPr>
          <p:cNvSpPr>
            <a:spLocks xmlns:a="http://schemas.openxmlformats.org/drawingml/2006/main" noGrp="1"/>
          </p:cNvSpPr>
          <p:nvPr/>
        </p:nvSpPr>
        <p:spPr>
          <a:xfrm xmlns:a="http://schemas.openxmlformats.org/drawingml/2006/main">
            <a:off x="4333875"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محدودیت: بازتولید، مخرج‌ها و تطابق مدل</a:t>
            </a:r>
          </a:p>
        </p:txBody>
      </p:sp>
      <p:sp>
        <p:nvSpPr>
          <p:cNvPr id="10" name="">
            <a:extLst xmlns:a="http://schemas.openxmlformats.org/drawingml/2006/main">
              <a:ext uri="{FF2B5EF4-FFF2-40B4-BE49-F238E27FC236}">
                <a16:creationId xmlns:a16="http://schemas.microsoft.com/office/drawing/2014/main" id="{134036DE-41A8-4C88-A1CF-65FD9FC532C3}"/>
              </a:ext>
            </a:extLst>
          </p:cNvPr>
          <p:cNvSpPr>
            <a:spLocks xmlns:a="http://schemas.openxmlformats.org/drawingml/2006/main" noGrp="1"/>
          </p:cNvSpPr>
          <p:nvPr/>
        </p:nvSpPr>
        <p:spPr>
          <a:xfrm xmlns:a="http://schemas.openxmlformats.org/drawingml/2006/main">
            <a:off x="495300"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مسیر بعدی: سنجش معتبر و آزمون زمینه‌مند معنا</a:t>
            </a:r>
          </a:p>
        </p:txBody>
      </p:sp>
      <p:sp>
        <p:nvSpPr>
          <p:cNvPr id="11" name="">
            <a:extLst xmlns:a="http://schemas.openxmlformats.org/drawingml/2006/main">
              <a:ext uri="{FF2B5EF4-FFF2-40B4-BE49-F238E27FC236}">
                <a16:creationId xmlns:a16="http://schemas.microsoft.com/office/drawing/2014/main" id="{96BA0D6B-C483-41CA-A6DF-B0A08E3663AA}"/>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60228246"/>
      </p:ext>
    </p:extLst>
  </p:cSld>
</p:sld>
</file>

<file path=ppt/slides/slide36.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BE8D02B-FEC9-4C18-A401-12FC9D8CEFA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4472C92-88AC-453C-A5C2-B25957E564A0}"/>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منابع و مسیر مطالعه</a:t>
            </a:r>
          </a:p>
        </p:txBody>
      </p:sp>
      <p:sp>
        <p:nvSpPr>
          <p:cNvPr id="3" name="">
            <a:extLst xmlns:a="http://schemas.openxmlformats.org/drawingml/2006/main">
              <a:ext uri="{FF2B5EF4-FFF2-40B4-BE49-F238E27FC236}">
                <a16:creationId xmlns:a16="http://schemas.microsoft.com/office/drawing/2014/main" id="{51080CB0-A67D-4BF1-AA2C-D5EB6ACEC6C1}"/>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CBE23184-90CA-4D16-814C-BA1012028CEF}"/>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36 / 40</a:t>
            </a:r>
          </a:p>
        </p:txBody>
      </p:sp>
      <p:sp>
        <p:nvSpPr>
          <p:cNvPr id="5" name="">
            <a:extLst xmlns:a="http://schemas.openxmlformats.org/drawingml/2006/main">
              <a:ext uri="{FF2B5EF4-FFF2-40B4-BE49-F238E27FC236}">
                <a16:creationId xmlns:a16="http://schemas.microsoft.com/office/drawing/2014/main" id="{F2D85296-BA27-435D-925C-48C8B226E6DE}"/>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1–14</a:t>
            </a:r>
          </a:p>
        </p:txBody>
      </p:sp>
      <p:graphicFrame>
        <p:nvGraphicFramePr>
          <p:cNvPr id="6" name="">
            <a:extLst xmlns:a="http://schemas.openxmlformats.org/drawingml/2006/main">
              <a:ext uri="{FF2B5EF4-FFF2-40B4-BE49-F238E27FC236}">
                <a16:creationId xmlns:a16="http://schemas.microsoft.com/office/drawing/2014/main" id="{BDFA3B37-26A4-4243-988D-FD704A056E94}"/>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504825">
                <a:tc>
                  <a:txBody>
                    <a:bodyPr lIns="47625" tIns="47625" rIns="47625" bIns="47625"/>
                    <a:lstStyle/>
                    <a:p>
                      <a:pPr algn="r" rtl="1"/>
                      <a:r>
                        <a:rPr sz="1425" b="1">
                          <a:solidFill>
                            <a:srgbClr val="FFFFFF"/>
                          </a:solidFill>
                          <a:latin typeface="Irancell"/>
                          <a:ea typeface="Irancell"/>
                          <a:cs typeface="Irancell"/>
                        </a:rPr>
                        <a:t>کاربرد در این گزارش</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425" b="1">
                          <a:solidFill>
                            <a:srgbClr val="FFFFFF"/>
                          </a:solidFill>
                          <a:latin typeface="Irancell"/>
                          <a:ea typeface="Irancell"/>
                          <a:cs typeface="Irancell"/>
                        </a:rPr>
                        <a:t>منبع</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04825">
                <a:tc>
                  <a:txBody>
                    <a:bodyPr lIns="47625" tIns="47625" rIns="47625" bIns="47625"/>
                    <a:lstStyle/>
                    <a:p>
                      <a:pPr algn="r" rtl="1"/>
                      <a:r>
                        <a:rPr sz="1425" b="0">
                          <a:solidFill>
                            <a:srgbClr val="183E36"/>
                          </a:solidFill>
                          <a:latin typeface="Irancell"/>
                          <a:ea typeface="Irancell"/>
                          <a:cs typeface="Irancell"/>
                        </a:rPr>
                        <a:t>مرور اصلی و همه شمارش‌ها</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425" b="0">
                          <a:solidFill>
                            <a:srgbClr val="183E36"/>
                          </a:solidFill>
                          <a:latin typeface="Irancell"/>
                          <a:ea typeface="Irancell"/>
                          <a:cs typeface="Irancell"/>
                        </a:rPr>
                        <a:t>Pradhan et al., 2025</a:t>
                      </a:r>
                    </a:p>
                    <a:p>
                      <a:pPr algn="r" rtl="1"/>
                      <a:r>
                        <a:rPr sz="1425" b="0">
                          <a:solidFill>
                            <a:srgbClr val="183E36"/>
                          </a:solidFill>
                          <a:latin typeface="Irancell"/>
                          <a:ea typeface="Irancell"/>
                          <a:cs typeface="Irancell"/>
                        </a:rPr>
                        <a:t>پرادهان و همکاران، ۲۰۲۵</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لذت‌جویی و معناگرایی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425" b="0">
                          <a:solidFill>
                            <a:srgbClr val="183E36"/>
                          </a:solidFill>
                          <a:latin typeface="Irancell"/>
                          <a:ea typeface="Irancell"/>
                          <a:cs typeface="Irancell"/>
                        </a:rPr>
                        <a:t>Ryan &amp; Deci, 2001</a:t>
                      </a:r>
                    </a:p>
                    <a:p>
                      <a:pPr algn="r" rtl="1"/>
                      <a:r>
                        <a:rPr sz="1425" b="0">
                          <a:solidFill>
                            <a:srgbClr val="183E36"/>
                          </a:solidFill>
                          <a:latin typeface="Irancell"/>
                          <a:ea typeface="Irancell"/>
                          <a:cs typeface="Irancell"/>
                        </a:rPr>
                        <a:t>رایان و دسی، ۲۰۰۱</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rtl="1"/>
                      <a:r>
                        <a:rPr sz="1425" b="0">
                          <a:solidFill>
                            <a:srgbClr val="183E36"/>
                          </a:solidFill>
                          <a:latin typeface="Irancell"/>
                          <a:ea typeface="Irancell"/>
                          <a:cs typeface="Irancell"/>
                        </a:rPr>
                        <a:t>نیازهای روان‌شناختی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425" b="0">
                          <a:solidFill>
                            <a:srgbClr val="183E36"/>
                          </a:solidFill>
                          <a:latin typeface="Irancell"/>
                          <a:ea typeface="Irancell"/>
                          <a:cs typeface="Irancell"/>
                        </a:rPr>
                        <a:t>Ryan &amp; Deci, 2000</a:t>
                      </a:r>
                    </a:p>
                    <a:p>
                      <a:pPr algn="r" rtl="1"/>
                      <a:r>
                        <a:rPr sz="1425" b="0">
                          <a:solidFill>
                            <a:srgbClr val="183E36"/>
                          </a:solidFill>
                          <a:latin typeface="Irancell"/>
                          <a:ea typeface="Irancell"/>
                          <a:cs typeface="Irancell"/>
                        </a:rPr>
                        <a:t>رایان و دسی، ۲۰۰۰</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گسترش‌وساخت</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425" b="0">
                          <a:solidFill>
                            <a:srgbClr val="183E36"/>
                          </a:solidFill>
                          <a:latin typeface="Irancell"/>
                          <a:ea typeface="Irancell"/>
                          <a:cs typeface="Irancell"/>
                        </a:rPr>
                        <a:t>Fredrickson, 2001</a:t>
                      </a:r>
                    </a:p>
                    <a:p>
                      <a:pPr algn="r" rtl="1"/>
                      <a:r>
                        <a:rPr sz="1425" b="0">
                          <a:solidFill>
                            <a:srgbClr val="183E36"/>
                          </a:solidFill>
                          <a:latin typeface="Irancell"/>
                          <a:ea typeface="Irancell"/>
                          <a:cs typeface="Irancell"/>
                        </a:rPr>
                        <a:t>فردریکسون، ۲۰۰۱</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rtl="1"/>
                      <a:r>
                        <a:rPr sz="1425" b="0">
                          <a:solidFill>
                            <a:srgbClr val="183E36"/>
                          </a:solidFill>
                          <a:latin typeface="Irancell"/>
                          <a:ea typeface="Irancell"/>
                          <a:cs typeface="Irancell"/>
                        </a:rPr>
                        <a:t>گزارش‌گری شفاف</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425" b="0">
                          <a:solidFill>
                            <a:srgbClr val="183E36"/>
                          </a:solidFill>
                          <a:latin typeface="Irancell"/>
                          <a:ea typeface="Irancell"/>
                          <a:cs typeface="Irancell"/>
                        </a:rPr>
                        <a:t>Page et al., 2021</a:t>
                      </a:r>
                    </a:p>
                    <a:p>
                      <a:pPr algn="r" rtl="1"/>
                      <a:r>
                        <a:rPr sz="1425" b="0">
                          <a:solidFill>
                            <a:srgbClr val="183E36"/>
                          </a:solidFill>
                          <a:latin typeface="Irancell"/>
                          <a:ea typeface="Irancell"/>
                          <a:cs typeface="Irancell"/>
                        </a:rPr>
                        <a:t>پیج و همکاران، ۲۰۲۱</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روایی تمایزی در پژوهش بعدی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425" b="0">
                          <a:solidFill>
                            <a:srgbClr val="183E36"/>
                          </a:solidFill>
                          <a:latin typeface="Irancell"/>
                          <a:ea typeface="Irancell"/>
                          <a:cs typeface="Irancell"/>
                        </a:rPr>
                        <a:t>Henseler et al., 2015</a:t>
                      </a:r>
                    </a:p>
                    <a:p>
                      <a:pPr algn="r" rtl="1"/>
                      <a:r>
                        <a:rPr sz="1425" b="0">
                          <a:solidFill>
                            <a:srgbClr val="183E36"/>
                          </a:solidFill>
                          <a:latin typeface="Irancell"/>
                          <a:ea typeface="Irancell"/>
                          <a:cs typeface="Irancell"/>
                        </a:rPr>
                        <a:t>هنسلر و همکاران، ۲۰۱۵</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2D91E79D-A584-45EB-ABF7-62C6A94C11B3}"/>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5FBBD25-FA09-49CC-B00E-8C1272C44769}"/>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مقاله اصلی: پرادهان و همکاران، ۲۰۲۵</a:t>
            </a:r>
          </a:p>
        </p:txBody>
      </p:sp>
      <p:sp>
        <p:nvSpPr>
          <p:cNvPr id="9" name="">
            <a:extLst xmlns:a="http://schemas.openxmlformats.org/drawingml/2006/main">
              <a:ext uri="{FF2B5EF4-FFF2-40B4-BE49-F238E27FC236}">
                <a16:creationId xmlns:a16="http://schemas.microsoft.com/office/drawing/2014/main" id="{0E32B1D7-0FE6-49DE-8CB4-D426BCD54EA3}"/>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267AA89-54DF-4BCD-BD69-64B172EBC303}"/>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 و خودتعیین‌گری: رایان و دسی</a:t>
            </a:r>
          </a:p>
        </p:txBody>
      </p:sp>
      <p:sp>
        <p:nvSpPr>
          <p:cNvPr id="11" name="">
            <a:extLst xmlns:a="http://schemas.openxmlformats.org/drawingml/2006/main">
              <a:ext uri="{FF2B5EF4-FFF2-40B4-BE49-F238E27FC236}">
                <a16:creationId xmlns:a16="http://schemas.microsoft.com/office/drawing/2014/main" id="{D334E8F2-F811-4F4A-BDB9-59B4AD58AB76}"/>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2E06BAF-BCD8-4D12-9046-2A75C7D115F3}"/>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گزارش‌گری مرور: موارد ترجیحی گزارش‌دهی برای مرورهای نظام‌مند و فراتحلیل‌ها 2020</a:t>
            </a:r>
          </a:p>
        </p:txBody>
      </p:sp>
      <p:sp>
        <p:nvSpPr>
          <p:cNvPr id="13" name="">
            <a:extLst xmlns:a="http://schemas.openxmlformats.org/drawingml/2006/main">
              <a:ext uri="{FF2B5EF4-FFF2-40B4-BE49-F238E27FC236}">
                <a16:creationId xmlns:a16="http://schemas.microsoft.com/office/drawing/2014/main" id="{C8F78908-8090-4C15-A1AA-B01910B03851}"/>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772576327"/>
      </p:ext>
    </p:extLst>
  </p:cSld>
</p:sld>
</file>

<file path=ppt/slides/slide37.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B05FBAF-5C4A-46BD-BC57-220D2D194C29}"/>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E59EEC4A-BAB0-42D0-A3E8-C5490A09A5AB}"/>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نام کامل اصطلاح‌ها و مخفف‌ها (1)</a:t>
            </a:r>
          </a:p>
        </p:txBody>
      </p:sp>
      <p:sp>
        <p:nvSpPr>
          <p:cNvPr id="3" name="">
            <a:extLst xmlns:a="http://schemas.openxmlformats.org/drawingml/2006/main">
              <a:ext uri="{FF2B5EF4-FFF2-40B4-BE49-F238E27FC236}">
                <a16:creationId xmlns:a16="http://schemas.microsoft.com/office/drawing/2014/main" id="{805A5AAF-5F4F-46A6-9D9C-5B78A62C032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F90E74C9-D04A-4463-9716-0C625902F808}"/>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37 / 40</a:t>
            </a:r>
          </a:p>
        </p:txBody>
      </p:sp>
      <p:sp>
        <p:nvSpPr>
          <p:cNvPr id="5" name="">
            <a:extLst xmlns:a="http://schemas.openxmlformats.org/drawingml/2006/main">
              <a:ext uri="{FF2B5EF4-FFF2-40B4-BE49-F238E27FC236}">
                <a16:creationId xmlns:a16="http://schemas.microsoft.com/office/drawing/2014/main" id="{747C4F0E-EE25-4015-800A-842660EAD73D}"/>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واژه‌نامه</a:t>
            </a:r>
          </a:p>
        </p:txBody>
      </p:sp>
      <p:graphicFrame>
        <p:nvGraphicFramePr>
          <p:cNvPr id="6" name="">
            <a:extLst xmlns:a="http://schemas.openxmlformats.org/drawingml/2006/main">
              <a:ext uri="{FF2B5EF4-FFF2-40B4-BE49-F238E27FC236}">
                <a16:creationId xmlns:a16="http://schemas.microsoft.com/office/drawing/2014/main" id="{F9586E61-8D21-4410-A0FC-5B10D50DB3F0}"/>
              </a:ext>
            </a:extLst>
          </p:cNvPr>
          <p:cNvGraphicFramePr/>
          <p:nvPr/>
        </p:nvGraphicFramePr>
        <p:xfrm>
          <a:off xmlns:a="http://schemas.openxmlformats.org/drawingml/2006/main" x="495300" y="2009775"/>
          <a:ext xmlns:a="http://schemas.openxmlformats.org/drawingml/2006/main" cx="11201400" cy="3533775"/>
        </p:xfrm>
        <a:graphic xmlns:a="http://schemas.openxmlformats.org/drawingml/2006/main">
          <a:graphicData uri="http://schemas.openxmlformats.org/drawingml/2006/table">
            <a:tbl>
              <a:tblPr/>
              <a:tblGrid>
                <a:gridCol w="1619250"/>
                <a:gridCol w="9582150"/>
              </a:tblGrid>
              <a:tr h="588963">
                <a:tc>
                  <a:txBody>
                    <a:bodyPr lIns="47625" tIns="47625" rIns="47625" bIns="47625"/>
                    <a:lstStyle/>
                    <a:p>
                      <a:pPr algn="r" rtl="1"/>
                      <a:r>
                        <a:rPr sz="1500" b="1">
                          <a:solidFill>
                            <a:srgbClr val="FFFFFF"/>
                          </a:solidFill>
                          <a:latin typeface="Irancell"/>
                          <a:ea typeface="Irancell"/>
                          <a:cs typeface="Irancell"/>
                        </a:rPr>
                        <a:t>مخفف / شناسه</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500" b="1">
                          <a:solidFill>
                            <a:srgbClr val="FFFFFF"/>
                          </a:solidFill>
                          <a:latin typeface="Irancell"/>
                          <a:ea typeface="Irancell"/>
                          <a:cs typeface="Irancell"/>
                        </a:rPr>
                        <a:t>نام کامل انگلیسی و ترجمه فارسی</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88963">
                <a:tc>
                  <a:txBody>
                    <a:bodyPr lIns="47625" tIns="47625" rIns="47625" bIns="47625"/>
                    <a:lstStyle/>
                    <a:p>
                      <a:pPr algn="r"/>
                      <a:r>
                        <a:rPr sz="1500" b="0">
                          <a:solidFill>
                            <a:srgbClr val="183E36"/>
                          </a:solidFill>
                          <a:latin typeface="Irancell"/>
                          <a:ea typeface="Irancell"/>
                          <a:cs typeface="Irancell"/>
                        </a:rPr>
                        <a:t>CWB</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Consumer Well-Being</a:t>
                      </a:r>
                    </a:p>
                    <a:p>
                      <a:pPr algn="r" rtl="1"/>
                      <a:r>
                        <a:rPr sz="1500" b="0">
                          <a:solidFill>
                            <a:srgbClr val="183E36"/>
                          </a:solidFill>
                          <a:latin typeface="Irancell"/>
                          <a:ea typeface="Irancell"/>
                          <a:cs typeface="Irancell"/>
                        </a:rPr>
                        <a:t>بهزیستی مصرف‌کننده</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a:r>
                        <a:rPr sz="1500" b="0">
                          <a:solidFill>
                            <a:srgbClr val="183E36"/>
                          </a:solidFill>
                          <a:latin typeface="Irancell"/>
                          <a:ea typeface="Irancell"/>
                          <a:cs typeface="Irancell"/>
                        </a:rPr>
                        <a:t>SWB</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500" b="0">
                          <a:solidFill>
                            <a:srgbClr val="183E36"/>
                          </a:solidFill>
                          <a:latin typeface="Irancell"/>
                          <a:ea typeface="Irancell"/>
                          <a:cs typeface="Irancell"/>
                        </a:rPr>
                        <a:t>Subjective Well-Being</a:t>
                      </a:r>
                    </a:p>
                    <a:p>
                      <a:pPr algn="r" rtl="1"/>
                      <a:r>
                        <a:rPr sz="1500" b="0">
                          <a:solidFill>
                            <a:srgbClr val="183E36"/>
                          </a:solidFill>
                          <a:latin typeface="Irancell"/>
                          <a:ea typeface="Irancell"/>
                          <a:cs typeface="Irancell"/>
                        </a:rPr>
                        <a:t>بهزیستی ذهنی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a:r>
                        <a:rPr sz="1500" b="0">
                          <a:solidFill>
                            <a:srgbClr val="183E36"/>
                          </a:solidFill>
                          <a:latin typeface="Irancell"/>
                          <a:ea typeface="Irancell"/>
                          <a:cs typeface="Irancell"/>
                        </a:rPr>
                        <a:t>SEM</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Structural Equation Modeling</a:t>
                      </a:r>
                    </a:p>
                    <a:p>
                      <a:pPr algn="r" rtl="1"/>
                      <a:r>
                        <a:rPr sz="1500" b="0">
                          <a:solidFill>
                            <a:srgbClr val="183E36"/>
                          </a:solidFill>
                          <a:latin typeface="Irancell"/>
                          <a:ea typeface="Irancell"/>
                          <a:cs typeface="Irancell"/>
                        </a:rPr>
                        <a:t>مدل‌سازی معادلات ساختاری</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a:r>
                        <a:rPr sz="1500" b="0">
                          <a:solidFill>
                            <a:srgbClr val="183E36"/>
                          </a:solidFill>
                          <a:latin typeface="Irancell"/>
                          <a:ea typeface="Irancell"/>
                          <a:cs typeface="Irancell"/>
                        </a:rPr>
                        <a:t>ANOVA</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500" b="0">
                          <a:solidFill>
                            <a:srgbClr val="183E36"/>
                          </a:solidFill>
                          <a:latin typeface="Irancell"/>
                          <a:ea typeface="Irancell"/>
                          <a:cs typeface="Irancell"/>
                        </a:rPr>
                        <a:t>Analysis of Variance</a:t>
                      </a:r>
                    </a:p>
                    <a:p>
                      <a:pPr algn="r" rtl="1"/>
                      <a:r>
                        <a:rPr sz="1500" b="0">
                          <a:solidFill>
                            <a:srgbClr val="183E36"/>
                          </a:solidFill>
                          <a:latin typeface="Irancell"/>
                          <a:ea typeface="Irancell"/>
                          <a:cs typeface="Irancell"/>
                        </a:rPr>
                        <a:t>تحلیل واریانس</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a:r>
                        <a:rPr sz="1500" b="0">
                          <a:solidFill>
                            <a:srgbClr val="183E36"/>
                          </a:solidFill>
                          <a:latin typeface="Irancell"/>
                          <a:ea typeface="Irancell"/>
                          <a:cs typeface="Irancell"/>
                        </a:rPr>
                        <a:t>ANCOVA</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Analysis of Covariance</a:t>
                      </a:r>
                    </a:p>
                    <a:p>
                      <a:pPr algn="r" rtl="1"/>
                      <a:r>
                        <a:rPr sz="1500" b="0">
                          <a:solidFill>
                            <a:srgbClr val="183E36"/>
                          </a:solidFill>
                          <a:latin typeface="Irancell"/>
                          <a:ea typeface="Irancell"/>
                          <a:cs typeface="Irancell"/>
                        </a:rPr>
                        <a:t>تحلیل کوواریانس</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7F1541FE-AB9D-411F-9582-20AD35720984}"/>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نام انگلیسی در سطر اول و ترجمه فارسی بلافاصله در سطر دوم آمده است.</a:t>
            </a:r>
          </a:p>
        </p:txBody>
      </p:sp>
    </p:spTree>
    <p:extLst>
      <p:ext uri="{BB962C8B-B14F-4D97-AF65-F5344CB8AC3E}">
        <p14:creationId xmlns:p14="http://schemas.microsoft.com/office/powerpoint/2010/main" val="206582732"/>
      </p:ext>
    </p:extLst>
  </p:cSld>
</p:sld>
</file>

<file path=ppt/slides/slide38.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A76E236-12AE-437F-A06D-567DB98ABAB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F0D9B53-9455-42C8-9C8D-7BF62248F40A}"/>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نام کامل اصطلاح‌ها و مخفف‌ها (2)</a:t>
            </a:r>
          </a:p>
        </p:txBody>
      </p:sp>
      <p:sp>
        <p:nvSpPr>
          <p:cNvPr id="3" name="">
            <a:extLst xmlns:a="http://schemas.openxmlformats.org/drawingml/2006/main">
              <a:ext uri="{FF2B5EF4-FFF2-40B4-BE49-F238E27FC236}">
                <a16:creationId xmlns:a16="http://schemas.microsoft.com/office/drawing/2014/main" id="{DE7F4A55-0EA9-4B1A-BE84-6392AE37BDA5}"/>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E6231F93-AB1C-4511-A615-E6FFAFB62F5D}"/>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38 / 40</a:t>
            </a:r>
          </a:p>
        </p:txBody>
      </p:sp>
      <p:sp>
        <p:nvSpPr>
          <p:cNvPr id="5" name="">
            <a:extLst xmlns:a="http://schemas.openxmlformats.org/drawingml/2006/main">
              <a:ext uri="{FF2B5EF4-FFF2-40B4-BE49-F238E27FC236}">
                <a16:creationId xmlns:a16="http://schemas.microsoft.com/office/drawing/2014/main" id="{3A366765-E280-4596-96BC-44E98C1D94A3}"/>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واژه‌نامه</a:t>
            </a:r>
          </a:p>
        </p:txBody>
      </p:sp>
      <p:graphicFrame>
        <p:nvGraphicFramePr>
          <p:cNvPr id="6" name="">
            <a:extLst xmlns:a="http://schemas.openxmlformats.org/drawingml/2006/main">
              <a:ext uri="{FF2B5EF4-FFF2-40B4-BE49-F238E27FC236}">
                <a16:creationId xmlns:a16="http://schemas.microsoft.com/office/drawing/2014/main" id="{B6E44C28-71DA-490B-9880-1FCDE835710A}"/>
              </a:ext>
            </a:extLst>
          </p:cNvPr>
          <p:cNvGraphicFramePr/>
          <p:nvPr/>
        </p:nvGraphicFramePr>
        <p:xfrm>
          <a:off xmlns:a="http://schemas.openxmlformats.org/drawingml/2006/main" x="495300" y="2009775"/>
          <a:ext xmlns:a="http://schemas.openxmlformats.org/drawingml/2006/main" cx="11201400" cy="3533775"/>
        </p:xfrm>
        <a:graphic xmlns:a="http://schemas.openxmlformats.org/drawingml/2006/main">
          <a:graphicData uri="http://schemas.openxmlformats.org/drawingml/2006/table">
            <a:tbl>
              <a:tblPr/>
              <a:tblGrid>
                <a:gridCol w="1619250"/>
                <a:gridCol w="9582150"/>
              </a:tblGrid>
              <a:tr h="588963">
                <a:tc>
                  <a:txBody>
                    <a:bodyPr lIns="47625" tIns="47625" rIns="47625" bIns="47625"/>
                    <a:lstStyle/>
                    <a:p>
                      <a:pPr algn="r" rtl="1"/>
                      <a:r>
                        <a:rPr sz="1500" b="1">
                          <a:solidFill>
                            <a:srgbClr val="FFFFFF"/>
                          </a:solidFill>
                          <a:latin typeface="Irancell"/>
                          <a:ea typeface="Irancell"/>
                          <a:cs typeface="Irancell"/>
                        </a:rPr>
                        <a:t>مخفف / شناسه</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500" b="1">
                          <a:solidFill>
                            <a:srgbClr val="FFFFFF"/>
                          </a:solidFill>
                          <a:latin typeface="Irancell"/>
                          <a:ea typeface="Irancell"/>
                          <a:cs typeface="Irancell"/>
                        </a:rPr>
                        <a:t>نام کامل انگلیسی و ترجمه فارسی</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88963">
                <a:tc>
                  <a:txBody>
                    <a:bodyPr lIns="47625" tIns="47625" rIns="47625" bIns="47625"/>
                    <a:lstStyle/>
                    <a:p>
                      <a:pPr algn="r"/>
                      <a:r>
                        <a:rPr sz="1500" b="0">
                          <a:solidFill>
                            <a:srgbClr val="183E36"/>
                          </a:solidFill>
                          <a:latin typeface="Irancell"/>
                          <a:ea typeface="Irancell"/>
                          <a:cs typeface="Irancell"/>
                        </a:rPr>
                        <a:t>MANCOVA</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Multivariate Analysis of Covariance</a:t>
                      </a:r>
                    </a:p>
                    <a:p>
                      <a:pPr algn="r" rtl="1"/>
                      <a:r>
                        <a:rPr sz="1500" b="0">
                          <a:solidFill>
                            <a:srgbClr val="183E36"/>
                          </a:solidFill>
                          <a:latin typeface="Irancell"/>
                          <a:ea typeface="Irancell"/>
                          <a:cs typeface="Irancell"/>
                        </a:rPr>
                        <a:t>تحلیل کوواریانس چندمتغیره</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a:r>
                        <a:rPr sz="1500" b="0">
                          <a:solidFill>
                            <a:srgbClr val="183E36"/>
                          </a:solidFill>
                          <a:latin typeface="Irancell"/>
                          <a:ea typeface="Irancell"/>
                          <a:cs typeface="Irancell"/>
                        </a:rPr>
                        <a:t>HTMT</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500" b="0">
                          <a:solidFill>
                            <a:srgbClr val="183E36"/>
                          </a:solidFill>
                          <a:latin typeface="Irancell"/>
                          <a:ea typeface="Irancell"/>
                          <a:cs typeface="Irancell"/>
                        </a:rPr>
                        <a:t>Heterotrait–Monotrait Ratio of Correlations</a:t>
                      </a:r>
                    </a:p>
                    <a:p>
                      <a:pPr algn="r" rtl="1"/>
                      <a:r>
                        <a:rPr sz="1500" b="0">
                          <a:solidFill>
                            <a:srgbClr val="183E36"/>
                          </a:solidFill>
                          <a:latin typeface="Irancell"/>
                          <a:ea typeface="Irancell"/>
                          <a:cs typeface="Irancell"/>
                        </a:rPr>
                        <a:t>نسبت همبستگی‌های بین‌صفتی به درون‌صفتی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a:r>
                        <a:rPr sz="1500" b="0">
                          <a:solidFill>
                            <a:srgbClr val="183E36"/>
                          </a:solidFill>
                          <a:latin typeface="Irancell"/>
                          <a:ea typeface="Irancell"/>
                          <a:cs typeface="Irancell"/>
                        </a:rPr>
                        <a:t>WoS</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Web of Science</a:t>
                      </a:r>
                    </a:p>
                    <a:p>
                      <a:pPr algn="r" rtl="1"/>
                      <a:r>
                        <a:rPr sz="1500" b="0">
                          <a:solidFill>
                            <a:srgbClr val="183E36"/>
                          </a:solidFill>
                          <a:latin typeface="Irancell"/>
                          <a:ea typeface="Irancell"/>
                          <a:cs typeface="Irancell"/>
                        </a:rPr>
                        <a:t>وب آو ساینس؛ پایگاه استنادی علوم</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a:r>
                        <a:rPr sz="1500" b="0">
                          <a:solidFill>
                            <a:srgbClr val="183E36"/>
                          </a:solidFill>
                          <a:latin typeface="Irancell"/>
                          <a:ea typeface="Irancell"/>
                          <a:cs typeface="Irancell"/>
                        </a:rPr>
                        <a:t>CABS</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500" b="0">
                          <a:solidFill>
                            <a:srgbClr val="183E36"/>
                          </a:solidFill>
                          <a:latin typeface="Irancell"/>
                          <a:ea typeface="Irancell"/>
                          <a:cs typeface="Irancell"/>
                        </a:rPr>
                        <a:t>Chartered Association of Business Schools</a:t>
                      </a:r>
                    </a:p>
                    <a:p>
                      <a:pPr algn="r" rtl="1"/>
                      <a:r>
                        <a:rPr sz="1500" b="0">
                          <a:solidFill>
                            <a:srgbClr val="183E36"/>
                          </a:solidFill>
                          <a:latin typeface="Irancell"/>
                          <a:ea typeface="Irancell"/>
                          <a:cs typeface="Irancell"/>
                        </a:rPr>
                        <a:t>انجمن منشور سلطنتی مدارس کسب‌وکار</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a:r>
                        <a:rPr sz="1500" b="0">
                          <a:solidFill>
                            <a:srgbClr val="183E36"/>
                          </a:solidFill>
                          <a:latin typeface="Irancell"/>
                          <a:ea typeface="Irancell"/>
                          <a:cs typeface="Irancell"/>
                        </a:rPr>
                        <a:t>CI</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Confidence Interval</a:t>
                      </a:r>
                    </a:p>
                    <a:p>
                      <a:pPr algn="r" rtl="1"/>
                      <a:r>
                        <a:rPr sz="1500" b="0">
                          <a:solidFill>
                            <a:srgbClr val="183E36"/>
                          </a:solidFill>
                          <a:latin typeface="Irancell"/>
                          <a:ea typeface="Irancell"/>
                          <a:cs typeface="Irancell"/>
                        </a:rPr>
                        <a:t>فاصله اطمینان</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6DA635EE-2E32-4800-B555-186700E0AFE8}"/>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نام انگلیسی در سطر اول و ترجمه فارسی بلافاصله در سطر دوم آمده است.</a:t>
            </a:r>
          </a:p>
        </p:txBody>
      </p:sp>
    </p:spTree>
    <p:extLst>
      <p:ext uri="{BB962C8B-B14F-4D97-AF65-F5344CB8AC3E}">
        <p14:creationId xmlns:p14="http://schemas.microsoft.com/office/powerpoint/2010/main" val="1865560340"/>
      </p:ext>
    </p:extLst>
  </p:cSld>
</p:sld>
</file>

<file path=ppt/slides/slide39.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7A1D681-B2DC-49CF-9A54-293E8A88A77F}"/>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196411A3-C918-43C5-8C66-BFA63387900A}"/>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نام کامل اصطلاح‌ها و مخفف‌ها (3)</a:t>
            </a:r>
          </a:p>
        </p:txBody>
      </p:sp>
      <p:sp>
        <p:nvSpPr>
          <p:cNvPr id="3" name="">
            <a:extLst xmlns:a="http://schemas.openxmlformats.org/drawingml/2006/main">
              <a:ext uri="{FF2B5EF4-FFF2-40B4-BE49-F238E27FC236}">
                <a16:creationId xmlns:a16="http://schemas.microsoft.com/office/drawing/2014/main" id="{04B3B0DA-1D84-492C-843E-4394F55B3705}"/>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D5A6722B-13C6-4490-B53A-080C89E4FB9F}"/>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39 / 40</a:t>
            </a:r>
          </a:p>
        </p:txBody>
      </p:sp>
      <p:sp>
        <p:nvSpPr>
          <p:cNvPr id="5" name="">
            <a:extLst xmlns:a="http://schemas.openxmlformats.org/drawingml/2006/main">
              <a:ext uri="{FF2B5EF4-FFF2-40B4-BE49-F238E27FC236}">
                <a16:creationId xmlns:a16="http://schemas.microsoft.com/office/drawing/2014/main" id="{A7B288F5-D515-4428-A4CB-95B15C7E70CA}"/>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واژه‌نامه</a:t>
            </a:r>
          </a:p>
        </p:txBody>
      </p:sp>
      <p:graphicFrame>
        <p:nvGraphicFramePr>
          <p:cNvPr id="6" name="">
            <a:extLst xmlns:a="http://schemas.openxmlformats.org/drawingml/2006/main">
              <a:ext uri="{FF2B5EF4-FFF2-40B4-BE49-F238E27FC236}">
                <a16:creationId xmlns:a16="http://schemas.microsoft.com/office/drawing/2014/main" id="{DD0F1B21-BD5F-4335-B35D-89A21F5CBAE0}"/>
              </a:ext>
            </a:extLst>
          </p:cNvPr>
          <p:cNvGraphicFramePr/>
          <p:nvPr/>
        </p:nvGraphicFramePr>
        <p:xfrm>
          <a:off xmlns:a="http://schemas.openxmlformats.org/drawingml/2006/main" x="495300" y="2009775"/>
          <a:ext xmlns:a="http://schemas.openxmlformats.org/drawingml/2006/main" cx="11201400" cy="3533775"/>
        </p:xfrm>
        <a:graphic xmlns:a="http://schemas.openxmlformats.org/drawingml/2006/main">
          <a:graphicData uri="http://schemas.openxmlformats.org/drawingml/2006/table">
            <a:tbl>
              <a:tblPr/>
              <a:tblGrid>
                <a:gridCol w="1619250"/>
                <a:gridCol w="9582150"/>
              </a:tblGrid>
              <a:tr h="588963">
                <a:tc>
                  <a:txBody>
                    <a:bodyPr lIns="47625" tIns="47625" rIns="47625" bIns="47625"/>
                    <a:lstStyle/>
                    <a:p>
                      <a:pPr algn="r" rtl="1"/>
                      <a:r>
                        <a:rPr sz="1500" b="1">
                          <a:solidFill>
                            <a:srgbClr val="FFFFFF"/>
                          </a:solidFill>
                          <a:latin typeface="Irancell"/>
                          <a:ea typeface="Irancell"/>
                          <a:cs typeface="Irancell"/>
                        </a:rPr>
                        <a:t>مخفف / شناسه</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500" b="1">
                          <a:solidFill>
                            <a:srgbClr val="FFFFFF"/>
                          </a:solidFill>
                          <a:latin typeface="Irancell"/>
                          <a:ea typeface="Irancell"/>
                          <a:cs typeface="Irancell"/>
                        </a:rPr>
                        <a:t>نام کامل انگلیسی و ترجمه فارسی</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88963">
                <a:tc>
                  <a:txBody>
                    <a:bodyPr lIns="47625" tIns="47625" rIns="47625" bIns="47625"/>
                    <a:lstStyle/>
                    <a:p>
                      <a:pPr algn="r"/>
                      <a:r>
                        <a:rPr sz="1500" b="0">
                          <a:solidFill>
                            <a:srgbClr val="183E36"/>
                          </a:solidFill>
                          <a:latin typeface="Irancell"/>
                          <a:ea typeface="Irancell"/>
                          <a:cs typeface="Irancell"/>
                        </a:rPr>
                        <a:t>PRISMA</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Preferred Reporting Items for Systematic Reviews and Meta-Analyses</a:t>
                      </a:r>
                    </a:p>
                    <a:p>
                      <a:pPr algn="r" rtl="1"/>
                      <a:r>
                        <a:rPr sz="1500" b="0">
                          <a:solidFill>
                            <a:srgbClr val="183E36"/>
                          </a:solidFill>
                          <a:latin typeface="Irancell"/>
                          <a:ea typeface="Irancell"/>
                          <a:cs typeface="Irancell"/>
                        </a:rPr>
                        <a:t>موارد ترجیحی گزارش‌دهی برای مرورهای نظام‌مند و فراتحلیل‌ها</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a:r>
                        <a:rPr sz="1500" b="0">
                          <a:solidFill>
                            <a:srgbClr val="183E36"/>
                          </a:solidFill>
                          <a:latin typeface="Irancell"/>
                          <a:ea typeface="Irancell"/>
                          <a:cs typeface="Irancell"/>
                        </a:rPr>
                        <a:t>SLR</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500" b="0">
                          <a:solidFill>
                            <a:srgbClr val="183E36"/>
                          </a:solidFill>
                          <a:latin typeface="Irancell"/>
                          <a:ea typeface="Irancell"/>
                          <a:cs typeface="Irancell"/>
                        </a:rPr>
                        <a:t>Systematic Literature Review</a:t>
                      </a:r>
                    </a:p>
                    <a:p>
                      <a:pPr algn="r" rtl="1"/>
                      <a:r>
                        <a:rPr sz="1500" b="0">
                          <a:solidFill>
                            <a:srgbClr val="183E36"/>
                          </a:solidFill>
                          <a:latin typeface="Irancell"/>
                          <a:ea typeface="Irancell"/>
                          <a:cs typeface="Irancell"/>
                        </a:rPr>
                        <a:t>مرور نظام‌مند ادبیات</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a:r>
                        <a:rPr sz="1500" b="0">
                          <a:solidFill>
                            <a:srgbClr val="183E36"/>
                          </a:solidFill>
                          <a:latin typeface="Irancell"/>
                          <a:ea typeface="Irancell"/>
                          <a:cs typeface="Irancell"/>
                        </a:rPr>
                        <a:t>RQ</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Research Question</a:t>
                      </a:r>
                    </a:p>
                    <a:p>
                      <a:pPr algn="r" rtl="1"/>
                      <a:r>
                        <a:rPr sz="1500" b="0">
                          <a:solidFill>
                            <a:srgbClr val="183E36"/>
                          </a:solidFill>
                          <a:latin typeface="Irancell"/>
                          <a:ea typeface="Irancell"/>
                          <a:cs typeface="Irancell"/>
                        </a:rPr>
                        <a:t>پرسش پژوهش</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a:r>
                        <a:rPr sz="1500" b="0">
                          <a:solidFill>
                            <a:srgbClr val="183E36"/>
                          </a:solidFill>
                          <a:latin typeface="Irancell"/>
                          <a:ea typeface="Irancell"/>
                          <a:cs typeface="Irancell"/>
                        </a:rPr>
                        <a:t>P</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500" b="0">
                          <a:solidFill>
                            <a:srgbClr val="183E36"/>
                          </a:solidFill>
                          <a:latin typeface="Irancell"/>
                          <a:ea typeface="Irancell"/>
                          <a:cs typeface="Irancell"/>
                        </a:rPr>
                        <a:t>Proposition</a:t>
                      </a:r>
                    </a:p>
                    <a:p>
                      <a:pPr algn="r" rtl="1"/>
                      <a:r>
                        <a:rPr sz="1500" b="0">
                          <a:solidFill>
                            <a:srgbClr val="183E36"/>
                          </a:solidFill>
                          <a:latin typeface="Irancell"/>
                          <a:ea typeface="Irancell"/>
                          <a:cs typeface="Irancell"/>
                        </a:rPr>
                        <a:t>گزاره نظری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a:r>
                        <a:rPr sz="1500" b="0">
                          <a:solidFill>
                            <a:srgbClr val="183E36"/>
                          </a:solidFill>
                          <a:latin typeface="Irancell"/>
                          <a:ea typeface="Irancell"/>
                          <a:cs typeface="Irancell"/>
                        </a:rPr>
                        <a:t>A/B test</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A/B Test</a:t>
                      </a:r>
                    </a:p>
                    <a:p>
                      <a:pPr algn="r" rtl="1"/>
                      <a:r>
                        <a:rPr sz="1500" b="0">
                          <a:solidFill>
                            <a:srgbClr val="183E36"/>
                          </a:solidFill>
                          <a:latin typeface="Irancell"/>
                          <a:ea typeface="Irancell"/>
                          <a:cs typeface="Irancell"/>
                        </a:rPr>
                        <a:t>آزمون مقایسه دو نسخه الف و ب</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E99A0659-15C1-498E-90AD-36358291B731}"/>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نام انگلیسی در سطر اول و ترجمه فارسی بلافاصله در سطر دوم آمده است.</a:t>
            </a:r>
          </a:p>
        </p:txBody>
      </p:sp>
    </p:spTree>
    <p:extLst>
      <p:ext uri="{BB962C8B-B14F-4D97-AF65-F5344CB8AC3E}">
        <p14:creationId xmlns:p14="http://schemas.microsoft.com/office/powerpoint/2010/main" val="81763791"/>
      </p:ext>
    </p:extLst>
  </p:cSld>
</p:sld>
</file>

<file path=ppt/slides/slide40.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E93102E-A827-448D-9B0D-8C5F3A98A748}"/>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7D92DF33-DB4B-4315-B632-A1AECF0666EC}"/>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نام کامل اصطلاح‌ها و مخفف‌ها (4)</a:t>
            </a:r>
          </a:p>
        </p:txBody>
      </p:sp>
      <p:sp>
        <p:nvSpPr>
          <p:cNvPr id="3" name="">
            <a:extLst xmlns:a="http://schemas.openxmlformats.org/drawingml/2006/main">
              <a:ext uri="{FF2B5EF4-FFF2-40B4-BE49-F238E27FC236}">
                <a16:creationId xmlns:a16="http://schemas.microsoft.com/office/drawing/2014/main" id="{891CA44D-02EB-435F-8AAD-286B00E53FED}"/>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95636C4C-0D19-4EB8-BAA8-948A0AFCFDEB}"/>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40 / 40</a:t>
            </a:r>
          </a:p>
        </p:txBody>
      </p:sp>
      <p:sp>
        <p:nvSpPr>
          <p:cNvPr id="5" name="">
            <a:extLst xmlns:a="http://schemas.openxmlformats.org/drawingml/2006/main">
              <a:ext uri="{FF2B5EF4-FFF2-40B4-BE49-F238E27FC236}">
                <a16:creationId xmlns:a16="http://schemas.microsoft.com/office/drawing/2014/main" id="{DCDDE125-DD22-4B5E-BF4D-4D837CB68E36}"/>
              </a:ext>
            </a:extLst>
          </p:cNvPr>
          <p:cNvSpPr>
            <a:spLocks xmlns:a="http://schemas.openxmlformats.org/drawingml/2006/main" noGrp="1"/>
          </p:cNvSpPr>
          <p:nvPr/>
        </p:nvSpPr>
        <p:spPr>
          <a:xfrm xmlns:a="http://schemas.openxmlformats.org/drawingml/2006/main">
            <a:off x="1524000" y="6191250"/>
            <a:ext cx="10172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750" b="0">
                <a:solidFill>
                  <a:srgbClr val="668176"/>
                </a:solidFill>
                <a:latin typeface="Irancell"/>
                <a:ea typeface="Irancell"/>
                <a:cs typeface="Irancell"/>
              </a:defRPr>
            </a:defPPr>
            <a:lvl1pPr algn="r">
              <a:defRPr sz="750" b="0">
                <a:solidFill>
                  <a:srgbClr val="668176"/>
                </a:solidFill>
                <a:latin typeface="Irancell"/>
                <a:ea typeface="Irancell"/>
                <a:cs typeface="Irancell"/>
              </a:defRPr>
            </a:lvl1pPr>
            <a:lvl2pPr algn="r">
              <a:defRPr sz="750" b="0">
                <a:solidFill>
                  <a:srgbClr val="668176"/>
                </a:solidFill>
                <a:latin typeface="Irancell"/>
                <a:ea typeface="Irancell"/>
                <a:cs typeface="Irancell"/>
              </a:defRPr>
            </a:lvl2pPr>
            <a:lvl3pPr algn="r">
              <a:defRPr sz="750" b="0">
                <a:solidFill>
                  <a:srgbClr val="668176"/>
                </a:solidFill>
                <a:latin typeface="Irancell"/>
                <a:ea typeface="Irancell"/>
                <a:cs typeface="Irancell"/>
              </a:defRPr>
            </a:lvl3pPr>
            <a:lvl4pPr algn="r">
              <a:defRPr sz="750" b="0">
                <a:solidFill>
                  <a:srgbClr val="668176"/>
                </a:solidFill>
                <a:latin typeface="Irancell"/>
                <a:ea typeface="Irancell"/>
                <a:cs typeface="Irancell"/>
              </a:defRPr>
            </a:lvl4pPr>
            <a:lvl5pPr algn="r">
              <a:defRPr sz="750" b="0">
                <a:solidFill>
                  <a:srgbClr val="668176"/>
                </a:solidFill>
                <a:latin typeface="Irancell"/>
                <a:ea typeface="Irancell"/>
                <a:cs typeface="Irancell"/>
              </a:defRPr>
            </a:lvl5pPr>
            <a:lvl6pPr algn="r">
              <a:defRPr sz="750" b="0">
                <a:solidFill>
                  <a:srgbClr val="668176"/>
                </a:solidFill>
                <a:latin typeface="Irancell"/>
                <a:ea typeface="Irancell"/>
                <a:cs typeface="Irancell"/>
              </a:defRPr>
            </a:lvl6pPr>
            <a:lvl7pPr algn="r">
              <a:defRPr sz="750" b="0">
                <a:solidFill>
                  <a:srgbClr val="668176"/>
                </a:solidFill>
                <a:latin typeface="Irancell"/>
                <a:ea typeface="Irancell"/>
                <a:cs typeface="Irancell"/>
              </a:defRPr>
            </a:lvl7pPr>
            <a:lvl8pPr algn="r">
              <a:defRPr sz="750" b="0">
                <a:solidFill>
                  <a:srgbClr val="668176"/>
                </a:solidFill>
                <a:latin typeface="Irancell"/>
                <a:ea typeface="Irancell"/>
                <a:cs typeface="Irancell"/>
              </a:defRPr>
            </a:lvl8pPr>
            <a:lvl9pPr algn="r">
              <a:defRPr sz="750" b="0">
                <a:solidFill>
                  <a:srgbClr val="668176"/>
                </a:solidFill>
                <a:latin typeface="Irancell"/>
                <a:ea typeface="Irancell"/>
                <a:cs typeface="Irancell"/>
              </a:defRPr>
            </a:lvl9pPr>
          </a:lstStyle>
          <a:p xmlns:a="http://schemas.openxmlformats.org/drawingml/2006/main">
            <a:pPr algn="r">
              <a:defRPr sz="750" b="0">
                <a:solidFill>
                  <a:srgbClr val="668176"/>
                </a:solidFill>
                <a:latin typeface="Irancell"/>
                <a:ea typeface="Irancell"/>
                <a:cs typeface="Irancell"/>
              </a:defRPr>
            </a:pPr>
            <a:r>
              <a:rPr sz="750" b="0">
                <a:solidFill>
                  <a:srgbClr val="668176"/>
                </a:solidFill>
                <a:latin typeface="Irancell"/>
                <a:ea typeface="Irancell"/>
                <a:cs typeface="Irancell"/>
              </a:rPr>
              <a:t>Pradhan et al. (2025)</a:t>
            </a:r>
          </a:p>
          <a:p xmlns:a="http://schemas.openxmlformats.org/drawingml/2006/main">
            <a:pPr algn="r" rtl="1">
              <a:defRPr sz="750" b="0">
                <a:solidFill>
                  <a:srgbClr val="668176"/>
                </a:solidFill>
                <a:latin typeface="Irancell"/>
                <a:ea typeface="Irancell"/>
                <a:cs typeface="Irancell"/>
              </a:defRPr>
            </a:pPr>
            <a:r>
              <a:rPr sz="750" b="0">
                <a:solidFill>
                  <a:srgbClr val="668176"/>
                </a:solidFill>
                <a:latin typeface="Irancell"/>
                <a:ea typeface="Irancell"/>
                <a:cs typeface="Irancell"/>
              </a:rPr>
              <a:t>پرادهان و همکاران (۲۰۲۵)، ص. واژه‌نامه</a:t>
            </a:r>
          </a:p>
        </p:txBody>
      </p:sp>
      <p:graphicFrame>
        <p:nvGraphicFramePr>
          <p:cNvPr id="6" name="">
            <a:extLst xmlns:a="http://schemas.openxmlformats.org/drawingml/2006/main">
              <a:ext uri="{FF2B5EF4-FFF2-40B4-BE49-F238E27FC236}">
                <a16:creationId xmlns:a16="http://schemas.microsoft.com/office/drawing/2014/main" id="{DED068B1-32C3-473D-8A4E-F61333851A53}"/>
              </a:ext>
            </a:extLst>
          </p:cNvPr>
          <p:cNvGraphicFramePr/>
          <p:nvPr/>
        </p:nvGraphicFramePr>
        <p:xfrm>
          <a:off xmlns:a="http://schemas.openxmlformats.org/drawingml/2006/main" x="495300" y="2009775"/>
          <a:ext xmlns:a="http://schemas.openxmlformats.org/drawingml/2006/main" cx="11201400" cy="3533775"/>
        </p:xfrm>
        <a:graphic xmlns:a="http://schemas.openxmlformats.org/drawingml/2006/main">
          <a:graphicData uri="http://schemas.openxmlformats.org/drawingml/2006/table">
            <a:tbl>
              <a:tblPr/>
              <a:tblGrid>
                <a:gridCol w="1619250"/>
                <a:gridCol w="9582150"/>
              </a:tblGrid>
              <a:tr h="883444">
                <a:tc>
                  <a:txBody>
                    <a:bodyPr lIns="47625" tIns="47625" rIns="47625" bIns="47625"/>
                    <a:lstStyle/>
                    <a:p>
                      <a:pPr algn="r" rtl="1"/>
                      <a:r>
                        <a:rPr sz="1500" b="1">
                          <a:solidFill>
                            <a:srgbClr val="FFFFFF"/>
                          </a:solidFill>
                          <a:latin typeface="Irancell"/>
                          <a:ea typeface="Irancell"/>
                          <a:cs typeface="Irancell"/>
                        </a:rPr>
                        <a:t>مخفف / شناسه</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500" b="1">
                          <a:solidFill>
                            <a:srgbClr val="FFFFFF"/>
                          </a:solidFill>
                          <a:latin typeface="Irancell"/>
                          <a:ea typeface="Irancell"/>
                          <a:cs typeface="Irancell"/>
                        </a:rPr>
                        <a:t>نام کامل انگلیسی و ترجمه فارسی</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883444">
                <a:tc>
                  <a:txBody>
                    <a:bodyPr lIns="47625" tIns="47625" rIns="47625" bIns="47625"/>
                    <a:lstStyle/>
                    <a:p>
                      <a:pPr algn="r"/>
                      <a:r>
                        <a:rPr sz="1500" b="0">
                          <a:solidFill>
                            <a:srgbClr val="183E36"/>
                          </a:solidFill>
                          <a:latin typeface="Irancell"/>
                          <a:ea typeface="Irancell"/>
                          <a:cs typeface="Irancell"/>
                        </a:rPr>
                        <a:t>CSV</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Comma-Separated Values</a:t>
                      </a:r>
                    </a:p>
                    <a:p>
                      <a:pPr algn="r" rtl="1"/>
                      <a:r>
                        <a:rPr sz="1500" b="0">
                          <a:solidFill>
                            <a:srgbClr val="183E36"/>
                          </a:solidFill>
                          <a:latin typeface="Irancell"/>
                          <a:ea typeface="Irancell"/>
                          <a:cs typeface="Irancell"/>
                        </a:rPr>
                        <a:t>مقادیر جداشده با ویرگول؛ قالب داده جدولی</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883444">
                <a:tc>
                  <a:txBody>
                    <a:bodyPr lIns="47625" tIns="47625" rIns="47625" bIns="47625"/>
                    <a:lstStyle/>
                    <a:p>
                      <a:pPr algn="r"/>
                      <a:r>
                        <a:rPr sz="1500" b="0">
                          <a:solidFill>
                            <a:srgbClr val="183E36"/>
                          </a:solidFill>
                          <a:latin typeface="Irancell"/>
                          <a:ea typeface="Irancell"/>
                          <a:cs typeface="Irancell"/>
                        </a:rPr>
                        <a:t>PDF</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500" b="0">
                          <a:solidFill>
                            <a:srgbClr val="183E36"/>
                          </a:solidFill>
                          <a:latin typeface="Irancell"/>
                          <a:ea typeface="Irancell"/>
                          <a:cs typeface="Irancell"/>
                        </a:rPr>
                        <a:t>Portable Document Format</a:t>
                      </a:r>
                    </a:p>
                    <a:p>
                      <a:pPr algn="r" rtl="1"/>
                      <a:r>
                        <a:rPr sz="1500" b="0">
                          <a:solidFill>
                            <a:srgbClr val="183E36"/>
                          </a:solidFill>
                          <a:latin typeface="Irancell"/>
                          <a:ea typeface="Irancell"/>
                          <a:cs typeface="Irancell"/>
                        </a:rPr>
                        <a:t>قالب سند قابل‌حمل</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883444">
                <a:tc>
                  <a:txBody>
                    <a:bodyPr lIns="47625" tIns="47625" rIns="47625" bIns="47625"/>
                    <a:lstStyle/>
                    <a:p>
                      <a:pPr algn="r"/>
                      <a:r>
                        <a:rPr sz="1500" b="0">
                          <a:solidFill>
                            <a:srgbClr val="183E36"/>
                          </a:solidFill>
                          <a:latin typeface="Irancell"/>
                          <a:ea typeface="Irancell"/>
                          <a:cs typeface="Irancell"/>
                        </a:rPr>
                        <a:t>DOI</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Digital Object Identifier</a:t>
                      </a:r>
                    </a:p>
                    <a:p>
                      <a:pPr algn="r" rtl="1"/>
                      <a:r>
                        <a:rPr sz="1500" b="0">
                          <a:solidFill>
                            <a:srgbClr val="183E36"/>
                          </a:solidFill>
                          <a:latin typeface="Irancell"/>
                          <a:ea typeface="Irancell"/>
                          <a:cs typeface="Irancell"/>
                        </a:rPr>
                        <a:t>شناسه دیجیتال شیء؛ شناسه پایدار اثر علمی</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34399F48-C390-4948-8AFE-6DCC2C3DDF0A}"/>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نام انگلیسی در سطر اول و ترجمه فارسی بلافاصله در سطر دوم آمده است.</a:t>
            </a:r>
          </a:p>
        </p:txBody>
      </p:sp>
    </p:spTree>
    <p:extLst>
      <p:ext uri="{BB962C8B-B14F-4D97-AF65-F5344CB8AC3E}">
        <p14:creationId xmlns:p14="http://schemas.microsoft.com/office/powerpoint/2010/main" val="177886029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2026-10-17T22:04:16.9550000Z</dcterms:created>
  <dcterms:modified xsi:type="dcterms:W3CDTF">2026-10-17T22:04:16.9560000Z</dcterms:modified>
</coreProperties>
</file>